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853"/>
  </p:normalViewPr>
  <p:slideViewPr>
    <p:cSldViewPr snapToGrid="0">
      <p:cViewPr varScale="1">
        <p:scale>
          <a:sx n="112" d="100"/>
          <a:sy n="112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2B3B-0C2B-0EDC-28FF-CEA691FE7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D8183-09CD-7673-AB17-3F5B2574C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8F9FB-AED1-CFA2-47D4-980D74E3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6AECC-3F19-CD69-0659-CBC300B0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B627-5EB2-DCFA-FDCF-F6D08EE9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65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21CE-9EBE-EAC1-54C0-446C5DA08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B83E6B-36D2-EFF1-1B5A-7196B9AD1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F5A6E-4182-6AB9-1272-BDEB39B1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FF6A6-B407-EE7C-0421-59F6109B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1BDA8-13D2-0F58-40E6-42FCDB93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68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C4977-279A-AEDB-704B-C5598D559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FBB37-FB5F-880E-5173-CE773E849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F6762-6E25-296D-F7FA-8AA94901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EFC70-2F0A-1F34-3E9C-6DE02AD0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E2C48-A99D-C109-53B8-F4387300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48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1602-3AA2-1564-67C9-87ECCCA4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A05FB-0E85-CC81-7F87-545A690F6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EFB88-86A2-1408-79B6-1D11C8A9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04D32-C11E-4116-7EB4-C96A6096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D8DBC-B8F7-2591-81EA-F27E6761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84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1FFE-2060-1763-7D43-DC9AC65A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84D90-6A34-BBC4-D75E-5DE6F133B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BCAD1-7280-C395-E199-F7058253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A16B3-9854-66BF-0B3A-AD73DD96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0B32A-FFD2-69D4-96E1-7FE52607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587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8CDF-C27F-6B73-BF84-D1E004A7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499C7-9630-0FB5-A0FC-299BB8D99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53799-29F8-E779-D005-CF4C4438E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7E31E-0E83-91A3-34BB-A056264C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75B5F-6D16-CEAE-9908-88B3D8E4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45A31-C9C6-F7F0-A353-07096253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9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88C5-68C5-3A13-C503-36B5DD93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75FA9-546F-1FA6-2F63-03377EE34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E700A-029B-FBE5-0653-51C53513A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93694-5970-D809-0556-D25A0A1E4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9AC04-7605-2C71-F52C-564F14C93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D056A-0B8A-8838-6B97-D80CEBE3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8F25F-4BCC-8A54-B4AE-8FEB5511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97A1E-FC89-5AAE-BEBB-02D8EF44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23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0F7F-9BCC-F96C-7B75-B9D1C6E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ABAD7-B8F3-51B7-C25E-B9E8A5B8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60385-A33F-8DDA-B7C4-84C4DC5D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063A6-6B2D-89FB-FCB7-915DAFC3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F67FA-5FDE-C0CB-55A3-EC227013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2E7FB-B7FF-BDD1-E4D7-8C15B0F6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12B83-AC1B-C467-B508-7B34B3D1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8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58FC-FEFE-1224-881D-053D9BA8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B1A5-3377-BF7A-3FFE-A04B74DE5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F31E3-2B34-2720-3354-0B6608BF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C0CC8-30A3-C0A2-6598-D5FBA8D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78244-EBCA-0099-1DD0-B869A03C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2BEBA-1A70-09FC-9809-6CD6E496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68411-C375-9DE5-61D3-887AF98C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2366D-BCA3-89F5-1508-91538AC84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0B161-DAF0-9A88-5C22-6F966A9C3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13B27-1A59-995E-9897-4589893D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11AA7-8A32-85EE-768F-DF71164C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9C807-1E13-6DCF-A114-197E4382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72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C8A378-A501-03D0-CF5D-C4D5E17B0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A1448-F75B-6474-8F80-27A6F6D95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D3C84-A5A6-AC38-F923-6330DB2AE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A3C6-F2D5-6C46-80ED-2D2C8E10D1B9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E1AE5-F084-F847-702A-F9461F950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58E65-6BDD-E500-74C7-3891D85D8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62B5-03B2-6542-9278-07AD8AAB35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48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ngall.com/more-info-png" TargetMode="External"/><Relationship Id="rId3" Type="http://schemas.openxmlformats.org/officeDocument/2006/relationships/hyperlink" Target="https://doi.org/10.1186/s41073-016-0007-6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doi.org/10.1186/s41073-020-00102-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openeducationalberta.ca/libraryskills200/chapter/how-to-read-a-journal-article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BCA7-CDE8-3EB0-0232-5D844FB4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550005"/>
            <a:ext cx="7886700" cy="5307996"/>
          </a:xfrm>
        </p:spPr>
        <p:txBody>
          <a:bodyPr>
            <a:normAutofit/>
          </a:bodyPr>
          <a:lstStyle/>
          <a:p>
            <a:r>
              <a:rPr lang="en-CA" sz="2000" b="1" dirty="0"/>
              <a:t>Doing better: eleven ways to improve the integration of sex and gender in health research proposals</a:t>
            </a:r>
            <a:br>
              <a:rPr lang="en-CA" sz="2000" b="1" dirty="0"/>
            </a:br>
            <a:r>
              <a:rPr lang="en-CA" sz="1200" dirty="0">
                <a:solidFill>
                  <a:srgbClr val="333333"/>
                </a:solidFill>
                <a:latin typeface="-apple-system"/>
              </a:rPr>
              <a:t>Mason, R. Doing better: eleven ways to improve the integration of sex and gender in health research proposals. </a:t>
            </a:r>
            <a:r>
              <a:rPr lang="en-CA" sz="1200" i="1" dirty="0">
                <a:solidFill>
                  <a:srgbClr val="333333"/>
                </a:solidFill>
                <a:latin typeface="-apple-system"/>
              </a:rPr>
              <a:t>Res </a:t>
            </a:r>
            <a:r>
              <a:rPr lang="en-CA" sz="1200" i="1" dirty="0" err="1">
                <a:solidFill>
                  <a:srgbClr val="333333"/>
                </a:solidFill>
                <a:latin typeface="-apple-system"/>
              </a:rPr>
              <a:t>Integr</a:t>
            </a:r>
            <a:r>
              <a:rPr lang="en-CA" sz="1200" i="1" dirty="0">
                <a:solidFill>
                  <a:srgbClr val="333333"/>
                </a:solidFill>
                <a:latin typeface="-apple-system"/>
              </a:rPr>
              <a:t> Peer Rev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 </a:t>
            </a:r>
            <a:r>
              <a:rPr lang="en-CA" sz="1200" b="1" dirty="0">
                <a:solidFill>
                  <a:srgbClr val="333333"/>
                </a:solidFill>
                <a:latin typeface="-apple-system"/>
              </a:rPr>
              <a:t>5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, 15 (2020). </a:t>
            </a:r>
            <a:r>
              <a:rPr lang="en-CA" sz="1200" dirty="0">
                <a:solidFill>
                  <a:srgbClr val="333333"/>
                </a:solidFill>
                <a:latin typeface="-apple-system"/>
                <a:hlinkClick r:id="rId2"/>
              </a:rPr>
              <a:t>https://doi.org/10.1186/s41073-020-00102-2</a:t>
            </a: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br>
              <a:rPr lang="en-CA" sz="800" dirty="0">
                <a:solidFill>
                  <a:srgbClr val="333333"/>
                </a:solidFill>
                <a:latin typeface="-apple-system"/>
              </a:rPr>
            </a:br>
            <a:r>
              <a:rPr lang="en-US" sz="2000" b="1" dirty="0"/>
              <a:t>Sex and Gender Equity in Research: Rationale for the SAGER guidelines and recommended use</a:t>
            </a:r>
            <a:br>
              <a:rPr lang="en-US" sz="2000" b="1" dirty="0"/>
            </a:br>
            <a:r>
              <a:rPr lang="en-CA" sz="1200" dirty="0" err="1">
                <a:solidFill>
                  <a:srgbClr val="333333"/>
                </a:solidFill>
                <a:latin typeface="-apple-system"/>
              </a:rPr>
              <a:t>Heidari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, S., </a:t>
            </a:r>
            <a:r>
              <a:rPr lang="en-CA" sz="1200" dirty="0" err="1">
                <a:solidFill>
                  <a:srgbClr val="333333"/>
                </a:solidFill>
                <a:latin typeface="-apple-system"/>
              </a:rPr>
              <a:t>Babor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, T.F., De Castro, P. </a:t>
            </a:r>
            <a:r>
              <a:rPr lang="en-CA" sz="1200" i="1" dirty="0">
                <a:solidFill>
                  <a:srgbClr val="333333"/>
                </a:solidFill>
                <a:latin typeface="-apple-system"/>
              </a:rPr>
              <a:t>et al.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 Sex and Gender Equity in Research: rationale for the SAGER guidelines and recommended use. </a:t>
            </a:r>
            <a:r>
              <a:rPr lang="en-CA" sz="1200" i="1" dirty="0">
                <a:solidFill>
                  <a:srgbClr val="333333"/>
                </a:solidFill>
                <a:latin typeface="-apple-system"/>
              </a:rPr>
              <a:t>Res </a:t>
            </a:r>
            <a:r>
              <a:rPr lang="en-CA" sz="1200" i="1" dirty="0" err="1">
                <a:solidFill>
                  <a:srgbClr val="333333"/>
                </a:solidFill>
                <a:latin typeface="-apple-system"/>
              </a:rPr>
              <a:t>Integr</a:t>
            </a:r>
            <a:r>
              <a:rPr lang="en-CA" sz="1200" i="1" dirty="0">
                <a:solidFill>
                  <a:srgbClr val="333333"/>
                </a:solidFill>
                <a:latin typeface="-apple-system"/>
              </a:rPr>
              <a:t> Peer Rev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 </a:t>
            </a:r>
            <a:r>
              <a:rPr lang="en-CA" sz="1200" b="1" dirty="0">
                <a:solidFill>
                  <a:srgbClr val="333333"/>
                </a:solidFill>
                <a:latin typeface="-apple-system"/>
              </a:rPr>
              <a:t>1</a:t>
            </a:r>
            <a:r>
              <a:rPr lang="en-CA" sz="1200" dirty="0">
                <a:solidFill>
                  <a:srgbClr val="333333"/>
                </a:solidFill>
                <a:latin typeface="-apple-system"/>
              </a:rPr>
              <a:t>, 2 (2016). </a:t>
            </a:r>
            <a:r>
              <a:rPr lang="en-CA" sz="1200" dirty="0">
                <a:solidFill>
                  <a:srgbClr val="333333"/>
                </a:solidFill>
                <a:latin typeface="-apple-system"/>
                <a:hlinkClick r:id="rId3"/>
              </a:rPr>
              <a:t>https://doi.org/10.1186/s41073-016-0007-6</a:t>
            </a: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br>
              <a:rPr lang="en-CA" sz="1000" dirty="0">
                <a:solidFill>
                  <a:srgbClr val="333333"/>
                </a:solidFill>
                <a:latin typeface="-apple-system"/>
              </a:rPr>
            </a:br>
            <a:r>
              <a:rPr lang="en-CA" sz="2000" b="1" dirty="0">
                <a:solidFill>
                  <a:srgbClr val="212121"/>
                </a:solidFill>
              </a:rPr>
              <a:t>Essential metrics for assessing sex &amp; gender integration in health research proposals involving human participants</a:t>
            </a:r>
            <a:br>
              <a:rPr lang="en-CA" sz="1000" b="1" dirty="0">
                <a:solidFill>
                  <a:srgbClr val="212121"/>
                </a:solidFill>
                <a:latin typeface="Merriweather" pitchFamily="2" charset="77"/>
              </a:rPr>
            </a:br>
            <a:r>
              <a:rPr lang="en-CA" sz="1200" dirty="0">
                <a:solidFill>
                  <a:srgbClr val="212121"/>
                </a:solidFill>
                <a:latin typeface="system-ui"/>
              </a:rPr>
              <a:t>Day S, Mason R, Tannenbaum C, Rochon PA. Essential metrics for assessing sex &amp; gender integration in health research proposals involving human participants. </a:t>
            </a:r>
            <a:r>
              <a:rPr lang="en-CA" sz="1200" dirty="0" err="1">
                <a:solidFill>
                  <a:srgbClr val="212121"/>
                </a:solidFill>
                <a:latin typeface="system-ui"/>
              </a:rPr>
              <a:t>PLoS</a:t>
            </a:r>
            <a:r>
              <a:rPr lang="en-CA" sz="1200" dirty="0">
                <a:solidFill>
                  <a:srgbClr val="212121"/>
                </a:solidFill>
                <a:latin typeface="system-ui"/>
              </a:rPr>
              <a:t> One. 2017 Aug 30;12(8):e0182812. </a:t>
            </a:r>
            <a:r>
              <a:rPr lang="en-CA" sz="1200" dirty="0" err="1">
                <a:solidFill>
                  <a:srgbClr val="212121"/>
                </a:solidFill>
                <a:latin typeface="system-ui"/>
              </a:rPr>
              <a:t>doi</a:t>
            </a:r>
            <a:r>
              <a:rPr lang="en-CA" sz="1200" dirty="0">
                <a:solidFill>
                  <a:srgbClr val="212121"/>
                </a:solidFill>
                <a:latin typeface="system-ui"/>
              </a:rPr>
              <a:t>: 10.1371/journal.pone.0182812. PMID: 28854192; PMCID: PMC5576646.</a:t>
            </a: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CA" sz="2000" dirty="0"/>
          </a:p>
        </p:txBody>
      </p:sp>
      <p:pic>
        <p:nvPicPr>
          <p:cNvPr id="1026" name="Picture 2" descr="Open Access - LAB Guide to Publishing and Open Science - LibGuides at  Lappeenranta University of Technology">
            <a:extLst>
              <a:ext uri="{FF2B5EF4-FFF2-40B4-BE49-F238E27FC236}">
                <a16:creationId xmlns:a16="http://schemas.microsoft.com/office/drawing/2014/main" id="{7DECA023-E106-B26E-9D43-AF27C6CDE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452" y="365130"/>
            <a:ext cx="2220520" cy="80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F19918-90B9-F519-CBB1-E434E4FC4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152651" y="266728"/>
            <a:ext cx="1283277" cy="128327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E0D6B6D-A7A3-A909-9C6F-A0EB403ABA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950132" y="210599"/>
            <a:ext cx="2938114" cy="110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6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Merriweather</vt:lpstr>
      <vt:lpstr>system-ui</vt:lpstr>
      <vt:lpstr>Office Theme</vt:lpstr>
      <vt:lpstr>Doing better: eleven ways to improve the integration of sex and gender in health research proposals Mason, R. Doing better: eleven ways to improve the integration of sex and gender in health research proposals. Res Integr Peer Rev 5, 15 (2020). https://doi.org/10.1186/s41073-020-00102-2       Sex and Gender Equity in Research: Rationale for the SAGER guidelines and recommended use Heidari, S., Babor, T.F., De Castro, P. et al. Sex and Gender Equity in Research: rationale for the SAGER guidelines and recommended use. Res Integr Peer Rev 1, 2 (2016). https://doi.org/10.1186/s41073-016-0007-6       Essential metrics for assessing sex &amp; gender integration in health research proposals involving human participants Day S, Mason R, Tannenbaum C, Rochon PA. Essential metrics for assessing sex &amp; gender integration in health research proposals involving human participants. PLoS One. 2017 Aug 30;12(8):e0182812. doi: 10.1371/journal.pone.0182812. PMID: 28854192; PMCID: PMC5576646.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better: eleven ways to improve the integration of sex and gender in health research proposals Mason, R. Doing better: eleven ways to improve the integration of sex and gender in health research proposals. Res Integr Peer Rev 5, 15 (2020). https://doi.org/10.1186/s41073-020-00102-2       Sex and Gender Equity in Research: Rationale for the SAGER guidelines and recommended use Heidari, S., Babor, T.F., De Castro, P. et al. Sex and Gender Equity in Research: rationale for the SAGER guidelines and recommended use. Res Integr Peer Rev 1, 2 (2016). https://doi.org/10.1186/s41073-016-0007-6       Essential metrics for assessing sex &amp; gender integration in health research proposals involving human participants Day S, Mason R, Tannenbaum C, Rochon PA. Essential metrics for assessing sex &amp; gender integration in health research proposals involving human participants. PLoS One. 2017 Aug 30;12(8):e0182812. doi: 10.1371/journal.pone.0182812. PMID: 28854192; PMCID: PMC5576646.   </dc:title>
  <dc:creator>Maureen Smith</dc:creator>
  <cp:lastModifiedBy>Maureen Smith</cp:lastModifiedBy>
  <cp:revision>1</cp:revision>
  <dcterms:created xsi:type="dcterms:W3CDTF">2022-11-16T17:02:12Z</dcterms:created>
  <dcterms:modified xsi:type="dcterms:W3CDTF">2022-11-22T18:05:44Z</dcterms:modified>
</cp:coreProperties>
</file>