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77" r:id="rId4"/>
    <p:sldId id="266" r:id="rId5"/>
    <p:sldId id="267" r:id="rId6"/>
    <p:sldId id="268" r:id="rId7"/>
    <p:sldId id="274" r:id="rId8"/>
    <p:sldId id="275" r:id="rId9"/>
    <p:sldId id="269" r:id="rId10"/>
    <p:sldId id="271" r:id="rId11"/>
    <p:sldId id="273" r:id="rId12"/>
    <p:sldId id="257" r:id="rId13"/>
    <p:sldId id="258" r:id="rId14"/>
    <p:sldId id="259" r:id="rId15"/>
    <p:sldId id="261" r:id="rId16"/>
    <p:sldId id="272" r:id="rId17"/>
    <p:sldId id="262" r:id="rId18"/>
    <p:sldId id="264" r:id="rId19"/>
    <p:sldId id="263"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14" autoAdjust="0"/>
    <p:restoredTop sz="96357" autoAdjust="0"/>
  </p:normalViewPr>
  <p:slideViewPr>
    <p:cSldViewPr snapToGrid="0">
      <p:cViewPr varScale="1">
        <p:scale>
          <a:sx n="123" d="100"/>
          <a:sy n="123"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433D85-0B6A-4D2A-8A97-43E20B1166EC}"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9BB99-1FE9-4E85-B044-87C26F225A31}" type="slidenum">
              <a:rPr lang="en-US" smtClean="0"/>
              <a:t>‹#›</a:t>
            </a:fld>
            <a:endParaRPr lang="en-US"/>
          </a:p>
        </p:txBody>
      </p:sp>
    </p:spTree>
    <p:extLst>
      <p:ext uri="{BB962C8B-B14F-4D97-AF65-F5344CB8AC3E}">
        <p14:creationId xmlns:p14="http://schemas.microsoft.com/office/powerpoint/2010/main" val="25809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1</a:t>
            </a:fld>
            <a:endParaRPr lang="en-US"/>
          </a:p>
        </p:txBody>
      </p:sp>
    </p:spTree>
    <p:extLst>
      <p:ext uri="{BB962C8B-B14F-4D97-AF65-F5344CB8AC3E}">
        <p14:creationId xmlns:p14="http://schemas.microsoft.com/office/powerpoint/2010/main" val="319187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10</a:t>
            </a:fld>
            <a:endParaRPr lang="en-US"/>
          </a:p>
        </p:txBody>
      </p:sp>
    </p:spTree>
    <p:extLst>
      <p:ext uri="{BB962C8B-B14F-4D97-AF65-F5344CB8AC3E}">
        <p14:creationId xmlns:p14="http://schemas.microsoft.com/office/powerpoint/2010/main" val="1174960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Leaders</a:t>
            </a:r>
          </a:p>
          <a:p>
            <a:pPr marL="171450" indent="-171450">
              <a:buFont typeface="Arial" panose="020B0604020202020204" pitchFamily="34" charset="0"/>
              <a:buChar char="•"/>
            </a:pPr>
            <a:r>
              <a:rPr lang="en-US" dirty="0"/>
              <a:t>Early/Mid-career - &lt;5 / 5-15 </a:t>
            </a:r>
            <a:r>
              <a:rPr lang="en-US" dirty="0" err="1"/>
              <a:t>yrs</a:t>
            </a:r>
            <a:endParaRPr lang="en-US" dirty="0"/>
          </a:p>
          <a:p>
            <a:pPr marL="171450" indent="-171450">
              <a:buFont typeface="Arial" panose="020B0604020202020204" pitchFamily="34" charset="0"/>
              <a:buChar char="•"/>
            </a:pPr>
            <a:r>
              <a:rPr lang="en-US" dirty="0"/>
              <a:t>Career development &amp; project activities</a:t>
            </a:r>
          </a:p>
          <a:p>
            <a:pPr marL="171450" indent="-171450">
              <a:buFont typeface="Arial" panose="020B0604020202020204" pitchFamily="34" charset="0"/>
              <a:buChar char="•"/>
            </a:pPr>
            <a:r>
              <a:rPr lang="en-US" dirty="0"/>
              <a:t>12 awards</a:t>
            </a:r>
          </a:p>
          <a:p>
            <a:pPr marL="171450" indent="-171450">
              <a:buFont typeface="Arial" panose="020B0604020202020204" pitchFamily="34" charset="0"/>
              <a:buChar char="•"/>
            </a:pPr>
            <a:r>
              <a:rPr lang="en-US" dirty="0"/>
              <a:t>Compassion at core</a:t>
            </a:r>
          </a:p>
          <a:p>
            <a:pPr marL="171450" indent="-171450">
              <a:buFont typeface="Arial" panose="020B0604020202020204" pitchFamily="34" charset="0"/>
              <a:buChar char="•"/>
            </a:pPr>
            <a:r>
              <a:rPr lang="en-US" dirty="0"/>
              <a:t>Patient &amp; caregivers </a:t>
            </a:r>
          </a:p>
          <a:p>
            <a:r>
              <a:rPr lang="en-US" dirty="0"/>
              <a:t>	- Mentor and mentorship plan</a:t>
            </a:r>
          </a:p>
          <a:p>
            <a:r>
              <a:rPr lang="en-US" dirty="0"/>
              <a:t>	- Other engagement activities</a:t>
            </a:r>
          </a:p>
          <a:p>
            <a:pPr marL="171450" indent="-171450">
              <a:buFont typeface="Arial" panose="020B0604020202020204" pitchFamily="34" charset="0"/>
              <a:buChar char="•"/>
            </a:pPr>
            <a:r>
              <a:rPr lang="en-US" sz="1200" kern="1200" dirty="0">
                <a:solidFill>
                  <a:schemeClr val="tx1"/>
                </a:solidFill>
                <a:latin typeface="+mn-lt"/>
                <a:ea typeface="+mn-ea"/>
                <a:cs typeface="+mn-cs"/>
              </a:rPr>
              <a:t>Participation in AMS programs </a:t>
            </a:r>
            <a:endParaRPr lang="en-CA"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0F57575-EDAC-4A19-93EB-02F01A2B805C}" type="slidenum">
              <a:rPr lang="en-CA" smtClean="0"/>
              <a:t>11</a:t>
            </a:fld>
            <a:endParaRPr lang="en-CA"/>
          </a:p>
        </p:txBody>
      </p:sp>
    </p:spTree>
    <p:extLst>
      <p:ext uri="{BB962C8B-B14F-4D97-AF65-F5344CB8AC3E}">
        <p14:creationId xmlns:p14="http://schemas.microsoft.com/office/powerpoint/2010/main" val="164128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12</a:t>
            </a:fld>
            <a:endParaRPr lang="en-US"/>
          </a:p>
        </p:txBody>
      </p:sp>
    </p:spTree>
    <p:extLst>
      <p:ext uri="{BB962C8B-B14F-4D97-AF65-F5344CB8AC3E}">
        <p14:creationId xmlns:p14="http://schemas.microsoft.com/office/powerpoint/2010/main" val="111677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highlight>
                  <a:srgbClr val="FFFF00"/>
                </a:highlight>
              </a:rPr>
              <a:t>New</a:t>
            </a:r>
            <a:r>
              <a:rPr lang="en-CA" dirty="0"/>
              <a:t> - </a:t>
            </a:r>
            <a:r>
              <a:rPr lang="en-US" sz="1200" dirty="0">
                <a:highlight>
                  <a:srgbClr val="FFFF00"/>
                </a:highlight>
              </a:rPr>
              <a:t>Patient Partnership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 still a strong recommendation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 applications are reviewed by patient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 Application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	- Proposal – background, mentorship plan. If no, provide a justification.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	- Signature page – patient/caregiver mentor. If no, provide a justification.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	- Budget – compensation (monetary or non-monetary)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highlight>
                <a:srgbClr val="FFFF00"/>
              </a:highlight>
            </a:endParaRPr>
          </a:p>
          <a:p>
            <a:endParaRPr lang="en-CA" dirty="0"/>
          </a:p>
        </p:txBody>
      </p:sp>
      <p:sp>
        <p:nvSpPr>
          <p:cNvPr id="4" name="Slide Number Placeholder 3"/>
          <p:cNvSpPr>
            <a:spLocks noGrp="1"/>
          </p:cNvSpPr>
          <p:nvPr>
            <p:ph type="sldNum" sz="quarter" idx="5"/>
          </p:nvPr>
        </p:nvSpPr>
        <p:spPr/>
        <p:txBody>
          <a:bodyPr/>
          <a:lstStyle/>
          <a:p>
            <a:fld id="{1D19BB99-1FE9-4E85-B044-87C26F225A31}" type="slidenum">
              <a:rPr lang="en-US" smtClean="0"/>
              <a:t>13</a:t>
            </a:fld>
            <a:endParaRPr lang="en-US"/>
          </a:p>
        </p:txBody>
      </p:sp>
    </p:spTree>
    <p:extLst>
      <p:ext uri="{BB962C8B-B14F-4D97-AF65-F5344CB8AC3E}">
        <p14:creationId xmlns:p14="http://schemas.microsoft.com/office/powerpoint/2010/main" val="1619096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14</a:t>
            </a:fld>
            <a:endParaRPr lang="en-US"/>
          </a:p>
        </p:txBody>
      </p:sp>
    </p:spTree>
    <p:extLst>
      <p:ext uri="{BB962C8B-B14F-4D97-AF65-F5344CB8AC3E}">
        <p14:creationId xmlns:p14="http://schemas.microsoft.com/office/powerpoint/2010/main" val="3825606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b="1" dirty="0"/>
              <a:t>Leadership (potential) </a:t>
            </a:r>
            <a:r>
              <a:rPr lang="en-US" sz="1200" dirty="0"/>
              <a:t>(40%) Potential of the applicant as an emerging health services/health systems researcher, a champion of patient partnership and compassion as a service provider, and leader in health, DT/AI in/for healthcare. The application ought to justify a plan for enhancing leadership skills and abilities through the fellowship. This would include a track record as an emerging leader and a plan to enhance leadership skills and abilities through the fellowship.</a:t>
            </a:r>
          </a:p>
          <a:p>
            <a:pPr lvl="2"/>
            <a:r>
              <a:rPr lang="en-US" sz="1200" b="1" dirty="0"/>
              <a:t>Link to compassion</a:t>
            </a:r>
            <a:r>
              <a:rPr lang="en-US" sz="1200" dirty="0"/>
              <a:t> (30%) - The fellowship proposes to explore a specific attribute(s) of compassion (i.e., provider patient relationship, equity, trust, patient safety, suffering, provider burnout, etc.). - Compassion is clearly conceptualized and defined in the proposal.  - The exploration and integration of compassion in relation to digital technology/AI is core to the proposal.</a:t>
            </a:r>
          </a:p>
          <a:p>
            <a:pPr lvl="2"/>
            <a:r>
              <a:rPr lang="en-US" sz="1200" b="1" dirty="0"/>
              <a:t>Proposed Research Project </a:t>
            </a:r>
            <a:r>
              <a:rPr lang="en-US" sz="1200" dirty="0"/>
              <a:t>(15%). - Quality, potential impact and feasibility of the applicant’s project or work proposal.</a:t>
            </a:r>
          </a:p>
          <a:p>
            <a:pPr lvl="2"/>
            <a:r>
              <a:rPr lang="en-US" sz="1200" b="1" dirty="0"/>
              <a:t>Training environment </a:t>
            </a:r>
            <a:r>
              <a:rPr lang="en-US" sz="1200" dirty="0"/>
              <a:t>(15%) (consider career stage and discipline of the applicant) - </a:t>
            </a:r>
            <a:r>
              <a:rPr lang="en-US" sz="1200" u="sng" dirty="0"/>
              <a:t>Institution commitment and resource</a:t>
            </a:r>
            <a:r>
              <a:rPr lang="en-US" sz="1200" u="none" dirty="0"/>
              <a:t> -</a:t>
            </a:r>
            <a:r>
              <a:rPr lang="en-US" sz="1200" dirty="0"/>
              <a:t> space, facilities, funding, release time, collaborations, and personnel support - </a:t>
            </a:r>
            <a:r>
              <a:rPr lang="en-US" sz="1200" u="sng" dirty="0"/>
              <a:t>Supervisor/Mentor</a:t>
            </a:r>
            <a:r>
              <a:rPr lang="en-US" sz="1200" dirty="0"/>
              <a:t> - commitment, research and content experience, training experience, qualifications, </a:t>
            </a:r>
            <a:r>
              <a:rPr lang="en-US" sz="1200" dirty="0" err="1"/>
              <a:t>honours</a:t>
            </a:r>
            <a:r>
              <a:rPr lang="en-US" sz="1200" dirty="0"/>
              <a:t> and awards, contributions,  o Supervision/Mentorship plan - </a:t>
            </a:r>
            <a:r>
              <a:rPr lang="en-US" sz="1200" u="sng" dirty="0"/>
              <a:t>Patient Mentor</a:t>
            </a:r>
            <a:r>
              <a:rPr lang="en-US" sz="1200" dirty="0"/>
              <a:t> (including caregivers, community and or service end users) </a:t>
            </a:r>
          </a:p>
          <a:p>
            <a:endParaRPr lang="en-CM" dirty="0"/>
          </a:p>
        </p:txBody>
      </p:sp>
      <p:sp>
        <p:nvSpPr>
          <p:cNvPr id="4" name="Slide Number Placeholder 3"/>
          <p:cNvSpPr>
            <a:spLocks noGrp="1"/>
          </p:cNvSpPr>
          <p:nvPr>
            <p:ph type="sldNum" sz="quarter" idx="5"/>
          </p:nvPr>
        </p:nvSpPr>
        <p:spPr/>
        <p:txBody>
          <a:bodyPr/>
          <a:lstStyle/>
          <a:p>
            <a:fld id="{1D19BB99-1FE9-4E85-B044-87C26F225A31}" type="slidenum">
              <a:rPr lang="en-US" smtClean="0"/>
              <a:t>15</a:t>
            </a:fld>
            <a:endParaRPr lang="en-US"/>
          </a:p>
        </p:txBody>
      </p:sp>
    </p:spTree>
    <p:extLst>
      <p:ext uri="{BB962C8B-B14F-4D97-AF65-F5344CB8AC3E}">
        <p14:creationId xmlns:p14="http://schemas.microsoft.com/office/powerpoint/2010/main" val="2762799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grant explores specific attribute(s) of compassion (i.e., provider-patient relationship, equity, trust, patient safety, suffering, provider burnout, etc.) in relation to digital technology/AI;</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Compassion is clearly conceptualized and defined in the proposal; 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exploration of compassion in relation to digital technology/AI is core to the proposal.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Compassion is conceived as a state of concern for the suffering or unmet need of another, coupled with the desire to alleviate that suffering [Goetz at al, 2010].  An experience of compassion is defined in this way involves several distinct components:</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Awareness of the suffering or needs in another individual, </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Feeling moved, and recognizing this as a response to others need,</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Appraisal of one’s own feelings, social roles, and abilities within the context of another’s suffering, </a:t>
            </a:r>
          </a:p>
          <a:p>
            <a:pPr marL="342900" lvl="0" indent="-342900">
              <a:lnSpc>
                <a:spcPct val="107000"/>
              </a:lnSpc>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Judgement that the other person is suffering,</a:t>
            </a:r>
          </a:p>
          <a:p>
            <a:pPr marL="342900" lvl="0" indent="-342900">
              <a:lnSpc>
                <a:spcPct val="107000"/>
              </a:lnSpc>
              <a:spcAft>
                <a:spcPts val="800"/>
              </a:spcAft>
              <a:buFont typeface="+mj-lt"/>
              <a:buAutoNum type="arabicPeriod"/>
            </a:pPr>
            <a:r>
              <a:rPr lang="en-CA" sz="1800" dirty="0">
                <a:effectLst/>
                <a:latin typeface="Calibri" panose="020F0502020204030204" pitchFamily="34" charset="0"/>
                <a:ea typeface="Calibri" panose="020F0502020204030204" pitchFamily="34" charset="0"/>
                <a:cs typeface="Times New Roman" panose="02020603050405020304" pitchFamily="18" charset="0"/>
              </a:rPr>
              <a:t>Engagement in behaviours that drive social affiliation and caregiving and motivate helping and behaviours to alleviate suffering</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(NB This definition is meant to guide applicants and reviewers, not serve as a “checklist” for inclusions into the LOI).</a:t>
            </a:r>
          </a:p>
          <a:p>
            <a:pPr>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From: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Seppälä</a:t>
            </a:r>
            <a:r>
              <a:rPr lang="en-CA" sz="1800" dirty="0">
                <a:effectLst/>
                <a:latin typeface="Calibri" panose="020F0502020204030204" pitchFamily="34" charset="0"/>
                <a:ea typeface="Calibri" panose="020F0502020204030204" pitchFamily="34" charset="0"/>
                <a:cs typeface="Times New Roman" panose="02020603050405020304" pitchFamily="18" charset="0"/>
              </a:rPr>
              <a:t>, E.M., Simon-Thomas, E., Brown, S.L.,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Worline,M.C</a:t>
            </a:r>
            <a:r>
              <a:rPr lang="en-CA" sz="1800" dirty="0">
                <a:effectLst/>
                <a:latin typeface="Calibri" panose="020F0502020204030204" pitchFamily="34" charset="0"/>
                <a:ea typeface="Calibri" panose="020F0502020204030204" pitchFamily="34" charset="0"/>
                <a:cs typeface="Times New Roman" panose="02020603050405020304" pitchFamily="18" charset="0"/>
              </a:rPr>
              <a:t>., Cameron, C.D., and Doty, J.R. (2017).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The Oxford Handbook of Compassion Science</a:t>
            </a:r>
            <a:r>
              <a:rPr lang="en-CA" sz="1800" dirty="0">
                <a:effectLst/>
                <a:latin typeface="Calibri" panose="020F0502020204030204" pitchFamily="34" charset="0"/>
                <a:ea typeface="Calibri" panose="020F0502020204030204" pitchFamily="34" charset="0"/>
                <a:cs typeface="Times New Roman" panose="02020603050405020304" pitchFamily="18" charset="0"/>
              </a:rPr>
              <a:t>.  Oxford Press. DOI: 10.1093/</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oxfordhb</a:t>
            </a:r>
            <a:r>
              <a:rPr lang="en-CA" sz="1800" dirty="0">
                <a:effectLst/>
                <a:latin typeface="Calibri" panose="020F0502020204030204" pitchFamily="34" charset="0"/>
                <a:ea typeface="Calibri" panose="020F0502020204030204" pitchFamily="34" charset="0"/>
                <a:cs typeface="Times New Roman" panose="02020603050405020304" pitchFamily="18" charset="0"/>
              </a:rPr>
              <a:t>/9780190464684.001.0001 (p.3)</a:t>
            </a:r>
          </a:p>
          <a:p>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n-CA" sz="1800" dirty="0">
                <a:effectLst/>
                <a:latin typeface="Calibri" panose="020F0502020204030204" pitchFamily="34" charset="0"/>
                <a:ea typeface="Calibri" panose="020F0502020204030204" pitchFamily="34" charset="0"/>
                <a:cs typeface="Calibri" panose="020F0502020204030204" pitchFamily="34" charset="0"/>
              </a:rPr>
              <a:t>The AMS Compassion and DT/AI Small Grant Program is expected to: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Calibri" panose="020F0502020204030204" pitchFamily="34" charset="0"/>
              </a:rPr>
              <a:t>Support research, knowledge translation and spread and scale activities;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Calibri" panose="020F0502020204030204" pitchFamily="34" charset="0"/>
              </a:rPr>
              <a:t>Promote relevant collaborations across disciplines and professions; and,</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CA" sz="1800" dirty="0">
                <a:effectLst/>
                <a:latin typeface="Calibri" panose="020F0502020204030204" pitchFamily="34" charset="0"/>
                <a:ea typeface="Calibri" panose="020F0502020204030204" pitchFamily="34" charset="0"/>
                <a:cs typeface="Calibri" panose="020F0502020204030204" pitchFamily="34" charset="0"/>
              </a:rPr>
              <a:t>Engage the healthcare community in the exploration and evaluation of topics related to compassion and technology.</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1D19BB99-1FE9-4E85-B044-87C26F225A31}" type="slidenum">
              <a:rPr lang="en-US" smtClean="0"/>
              <a:t>16</a:t>
            </a:fld>
            <a:endParaRPr lang="en-US"/>
          </a:p>
        </p:txBody>
      </p:sp>
    </p:spTree>
    <p:extLst>
      <p:ext uri="{BB962C8B-B14F-4D97-AF65-F5344CB8AC3E}">
        <p14:creationId xmlns:p14="http://schemas.microsoft.com/office/powerpoint/2010/main" val="3199678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Submission	- Deadline is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5pm Eastern, Wednesday February 7, 2024</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All expectations are laid out in the submission guide document, including the word limits and formatting. There needs to be alignment seen between the proposed work, anticipated outcomes, and the goals and objectives of AMS aligned with compassionate care. In the partner description section, there needs to be a description of those engaged, in particular those with lived experience. If you do not have patient, caregiver, or community partners engaged you need to justify why not. </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completed Signature Page, including all team members research and community-based.</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- 5-page CV of applicant and each team member (</a:t>
            </a:r>
            <a:r>
              <a:rPr lang="en-CA" sz="1800" i="1" dirty="0">
                <a:effectLst/>
                <a:latin typeface="Calibri" panose="020F0502020204030204" pitchFamily="34" charset="0"/>
                <a:ea typeface="Calibri" panose="020F0502020204030204" pitchFamily="34" charset="0"/>
                <a:cs typeface="Times New Roman" panose="02020603050405020304" pitchFamily="18" charset="0"/>
              </a:rPr>
              <a:t>any format, emphasize strengths</a:t>
            </a:r>
            <a:r>
              <a:rPr lang="en-CA" sz="1800" dirty="0">
                <a:effectLst/>
                <a:latin typeface="Calibri" panose="020F0502020204030204" pitchFamily="34" charset="0"/>
                <a:ea typeface="Calibri" panose="020F0502020204030204" pitchFamily="34" charset="0"/>
                <a:cs typeface="Times New Roman" panose="02020603050405020304" pitchFamily="18" charset="0"/>
              </a:rPr>
              <a:t>) – co-PIs, Collabs &amp; partners (N=5)</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Sponsor Letter that emphasizes supports and contributions </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Letters of Collab from team members: co-PIs, Collabs &amp; partners</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Attachment (5 pages)</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 Submit by email, 36-hour confirm receipt (no, email me) </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 </a:t>
            </a:r>
          </a:p>
          <a:p>
            <a:pPr marL="900430">
              <a:lnSpc>
                <a:spcPct val="107000"/>
              </a:lnSpc>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Notification	-</a:t>
            </a:r>
            <a:r>
              <a:rPr lang="en-CA" sz="1800" b="1" dirty="0">
                <a:effectLst/>
                <a:latin typeface="Calibri" panose="020F0502020204030204" pitchFamily="34" charset="0"/>
                <a:ea typeface="Calibri" panose="020F0502020204030204" pitchFamily="34" charset="0"/>
                <a:cs typeface="Times New Roman" panose="02020603050405020304" pitchFamily="18" charset="0"/>
              </a:rPr>
              <a:t> June 2024</a:t>
            </a:r>
            <a:r>
              <a:rPr lang="en-CA" sz="1800" dirty="0">
                <a:effectLst/>
                <a:latin typeface="Calibri" panose="020F0502020204030204" pitchFamily="34" charset="0"/>
                <a:ea typeface="Calibri" panose="020F0502020204030204" pitchFamily="34" charset="0"/>
                <a:cs typeface="Times New Roman" panose="02020603050405020304" pitchFamily="18" charset="0"/>
              </a:rPr>
              <a:t> by email</a:t>
            </a:r>
          </a:p>
          <a:p>
            <a:endParaRPr lang="en-CA" dirty="0"/>
          </a:p>
        </p:txBody>
      </p:sp>
      <p:sp>
        <p:nvSpPr>
          <p:cNvPr id="4" name="Slide Number Placeholder 3"/>
          <p:cNvSpPr>
            <a:spLocks noGrp="1"/>
          </p:cNvSpPr>
          <p:nvPr>
            <p:ph type="sldNum" sz="quarter" idx="5"/>
          </p:nvPr>
        </p:nvSpPr>
        <p:spPr/>
        <p:txBody>
          <a:bodyPr/>
          <a:lstStyle/>
          <a:p>
            <a:fld id="{1D19BB99-1FE9-4E85-B044-87C26F225A31}" type="slidenum">
              <a:rPr lang="en-US" smtClean="0"/>
              <a:t>17</a:t>
            </a:fld>
            <a:endParaRPr lang="en-US"/>
          </a:p>
        </p:txBody>
      </p:sp>
    </p:spTree>
    <p:extLst>
      <p:ext uri="{BB962C8B-B14F-4D97-AF65-F5344CB8AC3E}">
        <p14:creationId xmlns:p14="http://schemas.microsoft.com/office/powerpoint/2010/main" val="269063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budget needs to be described and justified in application as per the submission guide. </a:t>
            </a:r>
          </a:p>
        </p:txBody>
      </p:sp>
      <p:sp>
        <p:nvSpPr>
          <p:cNvPr id="4" name="Slide Number Placeholder 3"/>
          <p:cNvSpPr>
            <a:spLocks noGrp="1"/>
          </p:cNvSpPr>
          <p:nvPr>
            <p:ph type="sldNum" sz="quarter" idx="5"/>
          </p:nvPr>
        </p:nvSpPr>
        <p:spPr/>
        <p:txBody>
          <a:bodyPr/>
          <a:lstStyle/>
          <a:p>
            <a:fld id="{1D19BB99-1FE9-4E85-B044-87C26F225A31}" type="slidenum">
              <a:rPr lang="en-US" smtClean="0"/>
              <a:t>18</a:t>
            </a:fld>
            <a:endParaRPr lang="en-US"/>
          </a:p>
        </p:txBody>
      </p:sp>
    </p:spTree>
    <p:extLst>
      <p:ext uri="{BB962C8B-B14F-4D97-AF65-F5344CB8AC3E}">
        <p14:creationId xmlns:p14="http://schemas.microsoft.com/office/powerpoint/2010/main" val="1755685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effectLst/>
                <a:latin typeface="Calibri" panose="020F0502020204030204" pitchFamily="34" charset="0"/>
                <a:ea typeface="Calibri" panose="020F0502020204030204" pitchFamily="34" charset="0"/>
                <a:cs typeface="Calibri" panose="020F0502020204030204" pitchFamily="34" charset="0"/>
              </a:rPr>
              <a:t>To support the objectives of the grant award program, the following criteria will be used.</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100" dirty="0">
                <a:effectLst/>
                <a:latin typeface="Calibri" panose="020F0502020204030204" pitchFamily="34" charset="0"/>
                <a:ea typeface="Calibri" panose="020F0502020204030204" pitchFamily="34" charset="0"/>
                <a:cs typeface="Calibri" panose="020F050202020403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CA" sz="1100" dirty="0">
                <a:effectLst/>
                <a:latin typeface="Calibri" panose="020F0502020204030204" pitchFamily="34" charset="0"/>
                <a:ea typeface="Calibri" panose="020F0502020204030204" pitchFamily="34" charset="0"/>
                <a:cs typeface="Calibri" panose="020F0502020204030204" pitchFamily="34" charset="0"/>
              </a:rPr>
              <a:t>Have you met the eligibility criteria and relevance criteria as laid out in </a:t>
            </a:r>
            <a:r>
              <a:rPr lang="en-CA" sz="1100">
                <a:effectLst/>
                <a:latin typeface="Calibri" panose="020F0502020204030204" pitchFamily="34" charset="0"/>
                <a:ea typeface="Calibri" panose="020F0502020204030204" pitchFamily="34" charset="0"/>
                <a:cs typeface="Calibri" panose="020F0502020204030204" pitchFamily="34" charset="0"/>
              </a:rPr>
              <a:t>the call </a:t>
            </a:r>
          </a:p>
          <a:p>
            <a:pPr marL="0" lvl="0" indent="0">
              <a:buFont typeface="+mj-lt"/>
              <a:buNone/>
            </a:pPr>
            <a:endParaRPr lang="en-CA" sz="1100">
              <a:effectLst/>
              <a:latin typeface="Calibri" panose="020F0502020204030204" pitchFamily="34" charset="0"/>
              <a:ea typeface="Calibri" panose="020F0502020204030204" pitchFamily="34" charset="0"/>
              <a:cs typeface="Calibri" panose="020F0502020204030204" pitchFamily="34" charset="0"/>
            </a:endParaRPr>
          </a:p>
          <a:p>
            <a:pPr marL="342900" lvl="0" indent="-342900">
              <a:buFont typeface="+mj-lt"/>
              <a:buAutoNum type="arabicPeriod"/>
            </a:pPr>
            <a:r>
              <a:rPr lang="en-CA" sz="1100" dirty="0">
                <a:effectLst/>
                <a:latin typeface="Calibri" panose="020F0502020204030204" pitchFamily="34" charset="0"/>
                <a:ea typeface="Calibri" panose="020F0502020204030204" pitchFamily="34" charset="0"/>
                <a:cs typeface="Calibri" panose="020F0502020204030204" pitchFamily="34" charset="0"/>
              </a:rPr>
              <a:t>Concept of the proposal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Proposal addresses the core criteria of the grant program.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The significance, novelty and potential impact of the proposed activities.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Consistency of the proposal with AMS’s Mission, Vision, Goals and priorities.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Likelihood of the proposed activities to broaden knowledge related to DT/AI and compassionate care.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a:r>
              <a:rPr lang="en-CA" sz="1100" dirty="0">
                <a:effectLst/>
                <a:latin typeface="Calibri" panose="020F0502020204030204" pitchFamily="34" charset="0"/>
                <a:ea typeface="Calibri" panose="020F0502020204030204" pitchFamily="34" charset="0"/>
                <a:cs typeface="Calibri" panose="020F050202020403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CA" sz="1100" dirty="0">
                <a:effectLst/>
                <a:latin typeface="Calibri" panose="020F0502020204030204" pitchFamily="34" charset="0"/>
                <a:ea typeface="Calibri" panose="020F0502020204030204" pitchFamily="34" charset="0"/>
                <a:cs typeface="Calibri" panose="020F0502020204030204" pitchFamily="34" charset="0"/>
              </a:rPr>
              <a:t>Feasibility of the proposal</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Appropriateness and feasibility of the approaches and methods to be used for the proposed activities.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Expertise and experience of the applicant and the team.</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en-CA" sz="1100" dirty="0">
                <a:effectLst/>
                <a:latin typeface="Calibri" panose="020F0502020204030204" pitchFamily="34" charset="0"/>
                <a:ea typeface="Calibri" panose="020F0502020204030204" pitchFamily="34" charset="0"/>
                <a:cs typeface="Calibri" panose="020F0502020204030204" pitchFamily="34" charset="0"/>
              </a:rPr>
              <a:t>Appropriateness of the budget in relation to the proposed activities. (Preference will be given to applications that demonstrate strong partnerships with their home agency and have identified co-funding or in-kind contributions)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a:r>
              <a:rPr lang="en-CA" sz="1100" dirty="0">
                <a:effectLst/>
                <a:latin typeface="Calibri" panose="020F0502020204030204" pitchFamily="34" charset="0"/>
                <a:ea typeface="Calibri" panose="020F0502020204030204" pitchFamily="34" charset="0"/>
                <a:cs typeface="Calibri" panose="020F0502020204030204" pitchFamily="34" charset="0"/>
              </a:rPr>
              <a:t>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n-CA" sz="1100" dirty="0">
                <a:effectLst/>
                <a:latin typeface="Calibri" panose="020F0502020204030204" pitchFamily="34" charset="0"/>
                <a:ea typeface="Calibri" panose="020F0502020204030204" pitchFamily="34" charset="0"/>
                <a:cs typeface="Calibri" panose="020F0502020204030204" pitchFamily="34" charset="0"/>
              </a:rPr>
              <a:t>Applicants are strongly encouraged to engage </a:t>
            </a:r>
            <a:r>
              <a:rPr lang="en-CA"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patients and caregivers (person with lived experience), community and or service end users as advisors, co-applicants, collaborators or partners to the project and on the team.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1D19BB99-1FE9-4E85-B044-87C26F225A31}" type="slidenum">
              <a:rPr lang="en-US" smtClean="0"/>
              <a:t>19</a:t>
            </a:fld>
            <a:endParaRPr lang="en-US"/>
          </a:p>
        </p:txBody>
      </p:sp>
    </p:spTree>
    <p:extLst>
      <p:ext uri="{BB962C8B-B14F-4D97-AF65-F5344CB8AC3E}">
        <p14:creationId xmlns:p14="http://schemas.microsoft.com/office/powerpoint/2010/main" val="360209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2</a:t>
            </a:fld>
            <a:endParaRPr lang="en-US"/>
          </a:p>
        </p:txBody>
      </p:sp>
    </p:spTree>
    <p:extLst>
      <p:ext uri="{BB962C8B-B14F-4D97-AF65-F5344CB8AC3E}">
        <p14:creationId xmlns:p14="http://schemas.microsoft.com/office/powerpoint/2010/main" val="3563031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20</a:t>
            </a:fld>
            <a:endParaRPr lang="en-US"/>
          </a:p>
        </p:txBody>
      </p:sp>
    </p:spTree>
    <p:extLst>
      <p:ext uri="{BB962C8B-B14F-4D97-AF65-F5344CB8AC3E}">
        <p14:creationId xmlns:p14="http://schemas.microsoft.com/office/powerpoint/2010/main" val="3027008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3</a:t>
            </a:fld>
            <a:endParaRPr lang="en-US"/>
          </a:p>
        </p:txBody>
      </p:sp>
    </p:spTree>
    <p:extLst>
      <p:ext uri="{BB962C8B-B14F-4D97-AF65-F5344CB8AC3E}">
        <p14:creationId xmlns:p14="http://schemas.microsoft.com/office/powerpoint/2010/main" val="76361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Early work focused on the history of medicine, education of future health care professional (particularly physicians), bioethics</a:t>
            </a:r>
          </a:p>
          <a:p>
            <a:pPr defTabSz="924916">
              <a:defRPr/>
            </a:pPr>
            <a:r>
              <a:rPr lang="en-US" dirty="0"/>
              <a:t>Phoenix Project focused purely on compassion, explored the hidden curriculum in healthcare</a:t>
            </a:r>
          </a:p>
          <a:p>
            <a:pPr defTabSz="924916">
              <a:defRPr/>
            </a:pPr>
            <a:r>
              <a:rPr lang="en-US" dirty="0"/>
              <a:t>2018 - Compassionate Care in a Technological World as a strategic priority focused on promoting the integration of digital technology/AI and compassionate care in the delivery of health care services, education of health professionals as well as facilitating the leadership needed to realize the promise of technology.</a:t>
            </a:r>
            <a:endParaRPr lang="en-CA" dirty="0"/>
          </a:p>
          <a:p>
            <a:endParaRPr lang="en-CA" dirty="0"/>
          </a:p>
        </p:txBody>
      </p:sp>
      <p:sp>
        <p:nvSpPr>
          <p:cNvPr id="4" name="Slide Number Placeholder 3"/>
          <p:cNvSpPr>
            <a:spLocks noGrp="1"/>
          </p:cNvSpPr>
          <p:nvPr>
            <p:ph type="sldNum" sz="quarter" idx="5"/>
          </p:nvPr>
        </p:nvSpPr>
        <p:spPr/>
        <p:txBody>
          <a:bodyPr/>
          <a:lstStyle/>
          <a:p>
            <a:fld id="{90F57575-EDAC-4A19-93EB-02F01A2B805C}" type="slidenum">
              <a:rPr lang="en-CA" smtClean="0"/>
              <a:t>4</a:t>
            </a:fld>
            <a:endParaRPr lang="en-CA"/>
          </a:p>
        </p:txBody>
      </p:sp>
    </p:spTree>
    <p:extLst>
      <p:ext uri="{BB962C8B-B14F-4D97-AF65-F5344CB8AC3E}">
        <p14:creationId xmlns:p14="http://schemas.microsoft.com/office/powerpoint/2010/main" val="11711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back to 2018  -pre pandemic, virtual care was minimally used and accepted, there was huge difference between our daily use of smart technology (for example in banking, booking travel, shopping)  and our experiences in healthcare.   </a:t>
            </a:r>
          </a:p>
          <a:p>
            <a:endParaRPr lang="en-US" dirty="0"/>
          </a:p>
          <a:p>
            <a:r>
              <a:rPr lang="en-US" dirty="0"/>
              <a:t>Healthcare is not immune to the anticipated changes  </a:t>
            </a:r>
          </a:p>
          <a:p>
            <a:endParaRPr lang="en-US" dirty="0"/>
          </a:p>
          <a:p>
            <a:endParaRPr lang="en-CA" dirty="0"/>
          </a:p>
        </p:txBody>
      </p:sp>
      <p:sp>
        <p:nvSpPr>
          <p:cNvPr id="4" name="Slide Number Placeholder 3"/>
          <p:cNvSpPr>
            <a:spLocks noGrp="1"/>
          </p:cNvSpPr>
          <p:nvPr>
            <p:ph type="sldNum" sz="quarter" idx="5"/>
          </p:nvPr>
        </p:nvSpPr>
        <p:spPr/>
        <p:txBody>
          <a:bodyPr/>
          <a:lstStyle/>
          <a:p>
            <a:fld id="{90F57575-EDAC-4A19-93EB-02F01A2B805C}" type="slidenum">
              <a:rPr lang="en-CA" smtClean="0"/>
              <a:t>5</a:t>
            </a:fld>
            <a:endParaRPr lang="en-CA"/>
          </a:p>
        </p:txBody>
      </p:sp>
    </p:spTree>
    <p:extLst>
      <p:ext uri="{BB962C8B-B14F-4D97-AF65-F5344CB8AC3E}">
        <p14:creationId xmlns:p14="http://schemas.microsoft.com/office/powerpoint/2010/main" val="3375896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in the application is a starting point</a:t>
            </a:r>
            <a:endParaRPr lang="en-CA" dirty="0"/>
          </a:p>
        </p:txBody>
      </p:sp>
      <p:sp>
        <p:nvSpPr>
          <p:cNvPr id="4" name="Slide Number Placeholder 3"/>
          <p:cNvSpPr>
            <a:spLocks noGrp="1"/>
          </p:cNvSpPr>
          <p:nvPr>
            <p:ph type="sldNum" sz="quarter" idx="5"/>
          </p:nvPr>
        </p:nvSpPr>
        <p:spPr/>
        <p:txBody>
          <a:bodyPr/>
          <a:lstStyle/>
          <a:p>
            <a:fld id="{90F57575-EDAC-4A19-93EB-02F01A2B805C}" type="slidenum">
              <a:rPr lang="en-CA" smtClean="0"/>
              <a:t>6</a:t>
            </a:fld>
            <a:endParaRPr lang="en-CA"/>
          </a:p>
        </p:txBody>
      </p:sp>
    </p:spTree>
    <p:extLst>
      <p:ext uri="{BB962C8B-B14F-4D97-AF65-F5344CB8AC3E}">
        <p14:creationId xmlns:p14="http://schemas.microsoft.com/office/powerpoint/2010/main" val="1338909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7</a:t>
            </a:fld>
            <a:endParaRPr lang="en-US"/>
          </a:p>
        </p:txBody>
      </p:sp>
    </p:spTree>
    <p:extLst>
      <p:ext uri="{BB962C8B-B14F-4D97-AF65-F5344CB8AC3E}">
        <p14:creationId xmlns:p14="http://schemas.microsoft.com/office/powerpoint/2010/main" val="4250401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D19BB99-1FE9-4E85-B044-87C26F225A31}" type="slidenum">
              <a:rPr lang="en-US" smtClean="0"/>
              <a:t>8</a:t>
            </a:fld>
            <a:endParaRPr lang="en-US"/>
          </a:p>
        </p:txBody>
      </p:sp>
    </p:spTree>
    <p:extLst>
      <p:ext uri="{BB962C8B-B14F-4D97-AF65-F5344CB8AC3E}">
        <p14:creationId xmlns:p14="http://schemas.microsoft.com/office/powerpoint/2010/main" val="410932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a:t>If you have questions – reach out!</a:t>
            </a:r>
          </a:p>
          <a:p>
            <a:endParaRPr lang="en-CA" dirty="0"/>
          </a:p>
        </p:txBody>
      </p:sp>
      <p:sp>
        <p:nvSpPr>
          <p:cNvPr id="4" name="Slide Number Placeholder 3"/>
          <p:cNvSpPr>
            <a:spLocks noGrp="1"/>
          </p:cNvSpPr>
          <p:nvPr>
            <p:ph type="sldNum" sz="quarter" idx="5"/>
          </p:nvPr>
        </p:nvSpPr>
        <p:spPr/>
        <p:txBody>
          <a:bodyPr/>
          <a:lstStyle/>
          <a:p>
            <a:fld id="{90F57575-EDAC-4A19-93EB-02F01A2B805C}" type="slidenum">
              <a:rPr lang="en-CA" smtClean="0"/>
              <a:t>9</a:t>
            </a:fld>
            <a:endParaRPr lang="en-CA"/>
          </a:p>
        </p:txBody>
      </p:sp>
    </p:spTree>
    <p:extLst>
      <p:ext uri="{BB962C8B-B14F-4D97-AF65-F5344CB8AC3E}">
        <p14:creationId xmlns:p14="http://schemas.microsoft.com/office/powerpoint/2010/main" val="4234646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F9F-75BB-40D2-B21A-D001E52400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ABC82B4-5323-476E-AAB8-2776231528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16A720B-31BC-4885-896C-009A168A8EF3}"/>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5" name="Footer Placeholder 4">
            <a:extLst>
              <a:ext uri="{FF2B5EF4-FFF2-40B4-BE49-F238E27FC236}">
                <a16:creationId xmlns:a16="http://schemas.microsoft.com/office/drawing/2014/main" id="{66CF2166-990D-40B3-AABA-A4E963C52BC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8B67EA-CE54-4135-8061-EC90F115AC17}"/>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340233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15526-B669-4DFA-BB2D-F29434006DF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72D75C4-63B4-496B-844C-95235F9FAA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18F3B2-2DAC-41A2-A5A0-C77427E71AC7}"/>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5" name="Footer Placeholder 4">
            <a:extLst>
              <a:ext uri="{FF2B5EF4-FFF2-40B4-BE49-F238E27FC236}">
                <a16:creationId xmlns:a16="http://schemas.microsoft.com/office/drawing/2014/main" id="{68D2404F-A193-4B27-8D4B-5716756ED0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7EEA469-2151-426C-A54D-8827B174B7BB}"/>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26371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5209CF-EB66-4011-97DC-9C1AB4B4246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77C0C9-17FE-4192-9EFB-991B16F111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2B38569-24A9-45E7-AC48-07060A33041D}"/>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5" name="Footer Placeholder 4">
            <a:extLst>
              <a:ext uri="{FF2B5EF4-FFF2-40B4-BE49-F238E27FC236}">
                <a16:creationId xmlns:a16="http://schemas.microsoft.com/office/drawing/2014/main" id="{D8015F6C-B65C-4FF4-9FF3-0079DCA642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4919CF7-306A-4CE7-AC3A-8F380B32025B}"/>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115976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5250-2447-4D8F-8A08-33BD58F7DE5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1502747-98D2-4BAE-B500-E023BCA7E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BD0F32-45D2-4B7B-A75E-1F2AD5406E9F}"/>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5" name="Footer Placeholder 4">
            <a:extLst>
              <a:ext uri="{FF2B5EF4-FFF2-40B4-BE49-F238E27FC236}">
                <a16:creationId xmlns:a16="http://schemas.microsoft.com/office/drawing/2014/main" id="{2D5B47F1-A366-48E4-9DF4-0EBD08B94E2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85C44A5-28BA-4ED6-9BD4-9920E6EA6AA2}"/>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2620221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1088D-8D8F-4C2C-BF88-59DE99E880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57F7C43-407D-41C7-92DC-2416ABE9D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C5902-F4E9-4CCE-9FDB-B0FBFA4EDDBC}"/>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5" name="Footer Placeholder 4">
            <a:extLst>
              <a:ext uri="{FF2B5EF4-FFF2-40B4-BE49-F238E27FC236}">
                <a16:creationId xmlns:a16="http://schemas.microsoft.com/office/drawing/2014/main" id="{B61C4D04-CA2F-47C7-A463-EC90896EEB0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12837D-5B61-4111-8FF1-A5A0F17BD529}"/>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238227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7AB14-C558-433C-AD68-63E45328E0B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FC65F82-49B0-4AEE-A648-922DE20458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1185108-C7AD-4BD9-AE00-08100ECE85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BE1F899F-8085-4B64-9172-0854D2CE65AF}"/>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6" name="Footer Placeholder 5">
            <a:extLst>
              <a:ext uri="{FF2B5EF4-FFF2-40B4-BE49-F238E27FC236}">
                <a16:creationId xmlns:a16="http://schemas.microsoft.com/office/drawing/2014/main" id="{A8E3A4E3-E223-42CE-8B1A-00FEA27510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B30961-458F-4CD2-A959-6C8C875B660C}"/>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65919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95F8-82A8-4665-B1CA-2CE5C58B987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B7CFAAD-D156-4C91-B342-DF27EB03EC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933B2B-6862-42D0-BDA9-65C716A552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80A8747-CBE6-49D0-8011-353011BB62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F07A4B-6E58-4364-8E79-122AE1DE02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B87D30FC-4513-4824-B4C6-B412B669E90A}"/>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8" name="Footer Placeholder 7">
            <a:extLst>
              <a:ext uri="{FF2B5EF4-FFF2-40B4-BE49-F238E27FC236}">
                <a16:creationId xmlns:a16="http://schemas.microsoft.com/office/drawing/2014/main" id="{731E1CAF-92DF-4F73-ADB1-19BE94016FFC}"/>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CDF74CE-E364-4F71-BFA5-62DC0724E365}"/>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428303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176A6-A928-42E7-901C-80B8C68CD63D}"/>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D880766-89DB-4605-BB75-11733E2CFE21}"/>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4" name="Footer Placeholder 3">
            <a:extLst>
              <a:ext uri="{FF2B5EF4-FFF2-40B4-BE49-F238E27FC236}">
                <a16:creationId xmlns:a16="http://schemas.microsoft.com/office/drawing/2014/main" id="{CD24B0FE-5E10-4093-871D-CECA4D9980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0ABBF51-C880-496F-BED1-852B85A414EA}"/>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280265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D80B21-47F1-40B0-AD52-5795041883E7}"/>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3" name="Footer Placeholder 2">
            <a:extLst>
              <a:ext uri="{FF2B5EF4-FFF2-40B4-BE49-F238E27FC236}">
                <a16:creationId xmlns:a16="http://schemas.microsoft.com/office/drawing/2014/main" id="{8E1B1F58-0F7A-4E98-B2CD-215FB9A7A49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4DEAE84-45B1-429D-8E2C-0D64FD883362}"/>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337963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8BB6-253E-4DC7-8FEE-5539315B4A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453BE39-8E2D-4D91-9FB1-A4C6330968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71D7471-89D0-42C8-82FC-8250622A60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835B88-B072-48E6-88D6-910159926CF7}"/>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6" name="Footer Placeholder 5">
            <a:extLst>
              <a:ext uri="{FF2B5EF4-FFF2-40B4-BE49-F238E27FC236}">
                <a16:creationId xmlns:a16="http://schemas.microsoft.com/office/drawing/2014/main" id="{52A562D3-DD4D-46B5-A743-35BB3CB33D7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AC5FAB9-546E-4E70-B7E9-D0EC639EE0B8}"/>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2041646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09B9-A780-4FE8-94E6-93B66748AF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59B9E36F-D19C-41CF-93E8-234F8ACCAC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EEA21C6-254A-45ED-81CD-4C2D792047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9C0127-C55D-4E9C-9F76-F68D9D76A227}"/>
              </a:ext>
            </a:extLst>
          </p:cNvPr>
          <p:cNvSpPr>
            <a:spLocks noGrp="1"/>
          </p:cNvSpPr>
          <p:nvPr>
            <p:ph type="dt" sz="half" idx="10"/>
          </p:nvPr>
        </p:nvSpPr>
        <p:spPr/>
        <p:txBody>
          <a:bodyPr/>
          <a:lstStyle/>
          <a:p>
            <a:fld id="{F04956B3-AA1C-4F92-8E43-884CDEC470B7}" type="datetimeFigureOut">
              <a:rPr lang="en-CA" smtClean="0"/>
              <a:t>2023-12-20</a:t>
            </a:fld>
            <a:endParaRPr lang="en-CA"/>
          </a:p>
        </p:txBody>
      </p:sp>
      <p:sp>
        <p:nvSpPr>
          <p:cNvPr id="6" name="Footer Placeholder 5">
            <a:extLst>
              <a:ext uri="{FF2B5EF4-FFF2-40B4-BE49-F238E27FC236}">
                <a16:creationId xmlns:a16="http://schemas.microsoft.com/office/drawing/2014/main" id="{E7BBF926-DFEC-4F0C-A099-0708BBA45AB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8F99524-6C79-4A01-AF01-0B9B4E627A10}"/>
              </a:ext>
            </a:extLst>
          </p:cNvPr>
          <p:cNvSpPr>
            <a:spLocks noGrp="1"/>
          </p:cNvSpPr>
          <p:nvPr>
            <p:ph type="sldNum" sz="quarter" idx="12"/>
          </p:nvPr>
        </p:nvSpPr>
        <p:spPr/>
        <p:txBody>
          <a:bodyPr/>
          <a:lstStyle/>
          <a:p>
            <a:fld id="{475ED3F5-DC12-421C-93EC-D11DE016743C}" type="slidenum">
              <a:rPr lang="en-CA" smtClean="0"/>
              <a:t>‹#›</a:t>
            </a:fld>
            <a:endParaRPr lang="en-CA"/>
          </a:p>
        </p:txBody>
      </p:sp>
    </p:spTree>
    <p:extLst>
      <p:ext uri="{BB962C8B-B14F-4D97-AF65-F5344CB8AC3E}">
        <p14:creationId xmlns:p14="http://schemas.microsoft.com/office/powerpoint/2010/main" val="409350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282E0D-EEF2-44C9-8537-E7DAE6E8EF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1817C83-9AB3-45B6-8019-FABF0268C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5CFC3D-9191-4533-9651-804D480F2C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956B3-AA1C-4F92-8E43-884CDEC470B7}" type="datetimeFigureOut">
              <a:rPr lang="en-CA" smtClean="0"/>
              <a:t>2023-12-20</a:t>
            </a:fld>
            <a:endParaRPr lang="en-CA"/>
          </a:p>
        </p:txBody>
      </p:sp>
      <p:sp>
        <p:nvSpPr>
          <p:cNvPr id="5" name="Footer Placeholder 4">
            <a:extLst>
              <a:ext uri="{FF2B5EF4-FFF2-40B4-BE49-F238E27FC236}">
                <a16:creationId xmlns:a16="http://schemas.microsoft.com/office/drawing/2014/main" id="{513360E4-525C-4D4C-88D5-A8B48C8BA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A700A835-6A56-4318-B75E-BE6349888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D3F5-DC12-421C-93EC-D11DE016743C}" type="slidenum">
              <a:rPr lang="en-CA" smtClean="0"/>
              <a:t>‹#›</a:t>
            </a:fld>
            <a:endParaRPr lang="en-CA"/>
          </a:p>
        </p:txBody>
      </p:sp>
    </p:spTree>
    <p:extLst>
      <p:ext uri="{BB962C8B-B14F-4D97-AF65-F5344CB8AC3E}">
        <p14:creationId xmlns:p14="http://schemas.microsoft.com/office/powerpoint/2010/main" val="17367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ams-inc.on.ca/ams-podcast-good-tech-compassionate-healthcare/" TargetMode="External"/><Relationship Id="rId5" Type="http://schemas.openxmlformats.org/officeDocument/2006/relationships/hyperlink" Target="https://www.ams-inc.on.ca/2022-funding-opportunitie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5C7135-EAD6-4AC3-917F-3DB61D4FA56F}"/>
              </a:ext>
            </a:extLst>
          </p:cNvPr>
          <p:cNvSpPr>
            <a:spLocks noGrp="1"/>
          </p:cNvSpPr>
          <p:nvPr>
            <p:ph type="subTitle" idx="1"/>
          </p:nvPr>
        </p:nvSpPr>
        <p:spPr>
          <a:xfrm>
            <a:off x="1010653" y="2081463"/>
            <a:ext cx="9657347" cy="4195431"/>
          </a:xfrm>
        </p:spPr>
        <p:txBody>
          <a:bodyPr>
            <a:normAutofit/>
          </a:bodyPr>
          <a:lstStyle/>
          <a:p>
            <a:r>
              <a:rPr lang="en-CA" sz="3200" b="1" dirty="0"/>
              <a:t>AMS Compassion and Artificial Intelligence</a:t>
            </a:r>
          </a:p>
          <a:p>
            <a:r>
              <a:rPr lang="en-CA" sz="3200" b="1" dirty="0"/>
              <a:t>Fellowship program</a:t>
            </a:r>
          </a:p>
          <a:p>
            <a:r>
              <a:rPr lang="en-CA" sz="3200" b="1" dirty="0"/>
              <a:t>Small Grant program</a:t>
            </a:r>
          </a:p>
          <a:p>
            <a:endParaRPr lang="en-CA" sz="3200" b="1" dirty="0"/>
          </a:p>
          <a:p>
            <a:r>
              <a:rPr lang="en-CA" sz="3200" dirty="0"/>
              <a:t>Information Webinar </a:t>
            </a:r>
          </a:p>
          <a:p>
            <a:endParaRPr lang="en-CA" sz="3200" dirty="0"/>
          </a:p>
          <a:p>
            <a:r>
              <a:rPr lang="en-CA" sz="3200" dirty="0"/>
              <a:t>November 22, 2023 </a:t>
            </a:r>
          </a:p>
        </p:txBody>
      </p:sp>
      <p:pic>
        <p:nvPicPr>
          <p:cNvPr id="7" name="Picture 6" descr="Logo, company name&#10;&#10;Description automatically generated">
            <a:extLst>
              <a:ext uri="{FF2B5EF4-FFF2-40B4-BE49-F238E27FC236}">
                <a16:creationId xmlns:a16="http://schemas.microsoft.com/office/drawing/2014/main" id="{21B578EB-3BD9-4DE4-B497-459977E1B5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669" y="5370662"/>
            <a:ext cx="2930862" cy="1258126"/>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4E82871A-44D1-CFF1-EDDF-0715BE82A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583" y="581106"/>
            <a:ext cx="4214289" cy="1065895"/>
          </a:xfrm>
          <a:prstGeom prst="rect">
            <a:avLst/>
          </a:prstGeom>
        </p:spPr>
      </p:pic>
      <p:pic>
        <p:nvPicPr>
          <p:cNvPr id="2" name="Picture 1">
            <a:extLst>
              <a:ext uri="{FF2B5EF4-FFF2-40B4-BE49-F238E27FC236}">
                <a16:creationId xmlns:a16="http://schemas.microsoft.com/office/drawing/2014/main" id="{D62ABE2E-4A22-B6BC-FC51-3D33B26A743B}"/>
              </a:ext>
            </a:extLst>
          </p:cNvPr>
          <p:cNvPicPr>
            <a:picLocks noChangeAspect="1"/>
          </p:cNvPicPr>
          <p:nvPr/>
        </p:nvPicPr>
        <p:blipFill>
          <a:blip r:embed="rId5"/>
          <a:stretch>
            <a:fillRect/>
          </a:stretch>
        </p:blipFill>
        <p:spPr>
          <a:xfrm>
            <a:off x="600453" y="451295"/>
            <a:ext cx="3878558" cy="1337900"/>
          </a:xfrm>
          <a:prstGeom prst="rect">
            <a:avLst/>
          </a:prstGeom>
        </p:spPr>
      </p:pic>
    </p:spTree>
    <p:extLst>
      <p:ext uri="{BB962C8B-B14F-4D97-AF65-F5344CB8AC3E}">
        <p14:creationId xmlns:p14="http://schemas.microsoft.com/office/powerpoint/2010/main" val="205399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8A21FE-DED6-250C-7C9E-F7CB61BCF917}"/>
              </a:ext>
            </a:extLst>
          </p:cNvPr>
          <p:cNvPicPr>
            <a:picLocks noChangeAspect="1"/>
          </p:cNvPicPr>
          <p:nvPr/>
        </p:nvPicPr>
        <p:blipFill>
          <a:blip r:embed="rId3"/>
          <a:stretch>
            <a:fillRect/>
          </a:stretch>
        </p:blipFill>
        <p:spPr>
          <a:xfrm>
            <a:off x="2268832" y="371084"/>
            <a:ext cx="8126452" cy="2803202"/>
          </a:xfrm>
          <a:prstGeom prst="rect">
            <a:avLst/>
          </a:prstGeom>
        </p:spPr>
      </p:pic>
    </p:spTree>
    <p:extLst>
      <p:ext uri="{BB962C8B-B14F-4D97-AF65-F5344CB8AC3E}">
        <p14:creationId xmlns:p14="http://schemas.microsoft.com/office/powerpoint/2010/main" val="802300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BEDE-79EE-48C5-AB16-A59A191B9930}"/>
              </a:ext>
            </a:extLst>
          </p:cNvPr>
          <p:cNvSpPr>
            <a:spLocks noGrp="1"/>
          </p:cNvSpPr>
          <p:nvPr>
            <p:ph type="title"/>
          </p:nvPr>
        </p:nvSpPr>
        <p:spPr>
          <a:xfrm>
            <a:off x="838200" y="365126"/>
            <a:ext cx="10515600" cy="804456"/>
          </a:xfrm>
        </p:spPr>
        <p:txBody>
          <a:bodyPr/>
          <a:lstStyle/>
          <a:p>
            <a:r>
              <a:rPr lang="en-US" b="1" dirty="0">
                <a:latin typeface="+mn-lt"/>
              </a:rPr>
              <a:t>AMS – Fellowship</a:t>
            </a:r>
            <a:endParaRPr lang="en-CA" b="1" dirty="0">
              <a:latin typeface="+mn-lt"/>
            </a:endParaRPr>
          </a:p>
        </p:txBody>
      </p:sp>
      <p:sp>
        <p:nvSpPr>
          <p:cNvPr id="3" name="Content Placeholder 2">
            <a:extLst>
              <a:ext uri="{FF2B5EF4-FFF2-40B4-BE49-F238E27FC236}">
                <a16:creationId xmlns:a16="http://schemas.microsoft.com/office/drawing/2014/main" id="{C5875BED-5D21-479C-80C3-BE961ACD3F1E}"/>
              </a:ext>
            </a:extLst>
          </p:cNvPr>
          <p:cNvSpPr>
            <a:spLocks noGrp="1"/>
          </p:cNvSpPr>
          <p:nvPr>
            <p:ph idx="1"/>
          </p:nvPr>
        </p:nvSpPr>
        <p:spPr>
          <a:xfrm>
            <a:off x="838200" y="1520456"/>
            <a:ext cx="10515600" cy="4656507"/>
          </a:xfrm>
        </p:spPr>
        <p:txBody>
          <a:bodyPr>
            <a:normAutofit lnSpcReduction="10000"/>
          </a:bodyPr>
          <a:lstStyle/>
          <a:p>
            <a:r>
              <a:rPr lang="en-CA" dirty="0">
                <a:solidFill>
                  <a:srgbClr val="FF0000"/>
                </a:solidFill>
              </a:rPr>
              <a:t>Develop leaders </a:t>
            </a:r>
            <a:r>
              <a:rPr lang="en-CA" dirty="0"/>
              <a:t>in all disciplines</a:t>
            </a:r>
          </a:p>
          <a:p>
            <a:r>
              <a:rPr lang="en-CA" dirty="0"/>
              <a:t>Early/mid-career</a:t>
            </a:r>
          </a:p>
          <a:p>
            <a:r>
              <a:rPr lang="en-US" dirty="0"/>
              <a:t>Award funds may be used to fund career development &amp; projects aligned with AMS’s strategic foci. </a:t>
            </a:r>
          </a:p>
          <a:p>
            <a:r>
              <a:rPr lang="en-US" dirty="0"/>
              <a:t>Up to 12 awards are available.</a:t>
            </a:r>
          </a:p>
          <a:p>
            <a:r>
              <a:rPr lang="en-US" dirty="0"/>
              <a:t>Activities with compassion at the core.</a:t>
            </a:r>
          </a:p>
          <a:p>
            <a:r>
              <a:rPr lang="en-US" dirty="0"/>
              <a:t>Inclusion of patients and caregivers, community and or service end users as advisors to the fellowship. </a:t>
            </a:r>
            <a:r>
              <a:rPr lang="en-US" dirty="0">
                <a:solidFill>
                  <a:srgbClr val="FF0000"/>
                </a:solidFill>
              </a:rPr>
              <a:t>Must provide rational if you are not involving patient/caregiver mentor</a:t>
            </a:r>
            <a:r>
              <a:rPr lang="en-US" dirty="0"/>
              <a:t>.</a:t>
            </a:r>
          </a:p>
          <a:p>
            <a:r>
              <a:rPr lang="en-US" dirty="0"/>
              <a:t>Participation in developmental opportunities over the course of the fellowship (residency, leadership coaching, institute, etc.)</a:t>
            </a:r>
            <a:endParaRPr lang="en-CA" dirty="0"/>
          </a:p>
          <a:p>
            <a:endParaRPr lang="en-CA" dirty="0"/>
          </a:p>
        </p:txBody>
      </p:sp>
      <p:pic>
        <p:nvPicPr>
          <p:cNvPr id="5" name="Picture 4">
            <a:extLst>
              <a:ext uri="{FF2B5EF4-FFF2-40B4-BE49-F238E27FC236}">
                <a16:creationId xmlns:a16="http://schemas.microsoft.com/office/drawing/2014/main" id="{A3672CC6-3BBB-466D-8B11-221E995AF086}"/>
              </a:ext>
            </a:extLst>
          </p:cNvPr>
          <p:cNvPicPr>
            <a:picLocks noChangeAspect="1"/>
          </p:cNvPicPr>
          <p:nvPr/>
        </p:nvPicPr>
        <p:blipFill>
          <a:blip r:embed="rId3"/>
          <a:stretch>
            <a:fillRect/>
          </a:stretch>
        </p:blipFill>
        <p:spPr>
          <a:xfrm>
            <a:off x="7996018" y="6311900"/>
            <a:ext cx="3258517" cy="474751"/>
          </a:xfrm>
          <a:prstGeom prst="rect">
            <a:avLst/>
          </a:prstGeom>
        </p:spPr>
      </p:pic>
    </p:spTree>
    <p:extLst>
      <p:ext uri="{BB962C8B-B14F-4D97-AF65-F5344CB8AC3E}">
        <p14:creationId xmlns:p14="http://schemas.microsoft.com/office/powerpoint/2010/main" val="277530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96FF6-5739-4BCB-B08D-F6D4274E2595}"/>
              </a:ext>
            </a:extLst>
          </p:cNvPr>
          <p:cNvSpPr>
            <a:spLocks noGrp="1"/>
          </p:cNvSpPr>
          <p:nvPr>
            <p:ph type="title"/>
          </p:nvPr>
        </p:nvSpPr>
        <p:spPr/>
        <p:txBody>
          <a:bodyPr/>
          <a:lstStyle/>
          <a:p>
            <a:r>
              <a:rPr lang="en-CA" b="1" dirty="0">
                <a:latin typeface="Calibri" panose="020F0502020204030204" pitchFamily="34" charset="0"/>
                <a:cs typeface="Calibri" panose="020F0502020204030204" pitchFamily="34" charset="0"/>
              </a:rPr>
              <a:t>Important Dates</a:t>
            </a:r>
          </a:p>
        </p:txBody>
      </p:sp>
      <p:graphicFrame>
        <p:nvGraphicFramePr>
          <p:cNvPr id="3" name="Table 2">
            <a:extLst>
              <a:ext uri="{FF2B5EF4-FFF2-40B4-BE49-F238E27FC236}">
                <a16:creationId xmlns:a16="http://schemas.microsoft.com/office/drawing/2014/main" id="{C9B12285-79E6-44C6-B734-194532184DBE}"/>
              </a:ext>
            </a:extLst>
          </p:cNvPr>
          <p:cNvGraphicFramePr>
            <a:graphicFrameLocks noGrp="1"/>
          </p:cNvGraphicFramePr>
          <p:nvPr>
            <p:extLst>
              <p:ext uri="{D42A27DB-BD31-4B8C-83A1-F6EECF244321}">
                <p14:modId xmlns:p14="http://schemas.microsoft.com/office/powerpoint/2010/main" val="2564082035"/>
              </p:ext>
            </p:extLst>
          </p:nvPr>
        </p:nvGraphicFramePr>
        <p:xfrm>
          <a:off x="1121569" y="1639310"/>
          <a:ext cx="10329861" cy="4267200"/>
        </p:xfrm>
        <a:graphic>
          <a:graphicData uri="http://schemas.openxmlformats.org/drawingml/2006/table">
            <a:tbl>
              <a:tblPr>
                <a:tableStyleId>{8EC20E35-A176-4012-BC5E-935CFFF8708E}</a:tableStyleId>
              </a:tblPr>
              <a:tblGrid>
                <a:gridCol w="3540372">
                  <a:extLst>
                    <a:ext uri="{9D8B030D-6E8A-4147-A177-3AD203B41FA5}">
                      <a16:colId xmlns:a16="http://schemas.microsoft.com/office/drawing/2014/main" val="2229078119"/>
                    </a:ext>
                  </a:extLst>
                </a:gridCol>
                <a:gridCol w="3852472">
                  <a:extLst>
                    <a:ext uri="{9D8B030D-6E8A-4147-A177-3AD203B41FA5}">
                      <a16:colId xmlns:a16="http://schemas.microsoft.com/office/drawing/2014/main" val="1687131165"/>
                    </a:ext>
                  </a:extLst>
                </a:gridCol>
                <a:gridCol w="245197">
                  <a:extLst>
                    <a:ext uri="{9D8B030D-6E8A-4147-A177-3AD203B41FA5}">
                      <a16:colId xmlns:a16="http://schemas.microsoft.com/office/drawing/2014/main" val="2755329387"/>
                    </a:ext>
                  </a:extLst>
                </a:gridCol>
                <a:gridCol w="2691820">
                  <a:extLst>
                    <a:ext uri="{9D8B030D-6E8A-4147-A177-3AD203B41FA5}">
                      <a16:colId xmlns:a16="http://schemas.microsoft.com/office/drawing/2014/main" val="1554321475"/>
                    </a:ext>
                  </a:extLst>
                </a:gridCol>
              </a:tblGrid>
              <a:tr h="318408">
                <a:tc>
                  <a:txBody>
                    <a:bodyPr/>
                    <a:lstStyle/>
                    <a:p>
                      <a:pPr algn="ctr" fontAlgn="b"/>
                      <a:endParaRPr lang="en-CA" sz="2800" b="1" i="0" u="sng"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CA" sz="2800" u="sng" strike="noStrike" dirty="0">
                          <a:effectLst/>
                        </a:rPr>
                        <a:t>Fellowship</a:t>
                      </a:r>
                      <a:endParaRPr lang="en-CA" sz="2800" b="1" i="0" u="sng"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CA" sz="2800" b="1" i="0" u="sng" strike="noStrike" dirty="0">
                        <a:solidFill>
                          <a:srgbClr val="000000"/>
                        </a:solidFill>
                        <a:effectLst/>
                        <a:latin typeface="Calibri" panose="020F0502020204030204" pitchFamily="34" charset="0"/>
                      </a:endParaRPr>
                    </a:p>
                  </a:txBody>
                  <a:tcPr marL="0" marR="0" marT="0" marB="0" anchor="b"/>
                </a:tc>
                <a:tc>
                  <a:txBody>
                    <a:bodyPr/>
                    <a:lstStyle/>
                    <a:p>
                      <a:pPr algn="ctr" fontAlgn="b"/>
                      <a:endParaRPr lang="en-CA" sz="2800" b="1" i="0" u="sng"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893614122"/>
                  </a:ext>
                </a:extLst>
              </a:tr>
              <a:tr h="318408">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12211688"/>
                  </a:ext>
                </a:extLst>
              </a:tr>
              <a:tr h="318408">
                <a:tc>
                  <a:txBody>
                    <a:bodyPr/>
                    <a:lstStyle/>
                    <a:p>
                      <a:pPr algn="r" fontAlgn="b"/>
                      <a:r>
                        <a:rPr lang="en-CA" sz="2800" u="none" strike="noStrike" dirty="0">
                          <a:effectLst/>
                        </a:rPr>
                        <a:t>Launch</a:t>
                      </a:r>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CA" sz="2800" u="none" strike="noStrike" dirty="0">
                          <a:effectLst/>
                        </a:rPr>
                        <a:t>1-Nov-2023</a:t>
                      </a:r>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256978886"/>
                  </a:ext>
                </a:extLst>
              </a:tr>
              <a:tr h="328482">
                <a:tc>
                  <a:txBody>
                    <a:bodyPr/>
                    <a:lstStyle/>
                    <a:p>
                      <a:pPr algn="r" fontAlgn="b"/>
                      <a:r>
                        <a:rPr lang="en-CA" sz="2800" u="none" strike="noStrike" dirty="0">
                          <a:effectLst/>
                        </a:rPr>
                        <a:t>Information webinar</a:t>
                      </a:r>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CA" sz="2800" u="none" strike="noStrike" dirty="0">
                          <a:effectLst/>
                        </a:rPr>
                        <a:t>22-Nov-2023</a:t>
                      </a:r>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343593729"/>
                  </a:ext>
                </a:extLst>
              </a:tr>
              <a:tr h="318408">
                <a:tc>
                  <a:txBody>
                    <a:bodyPr/>
                    <a:lstStyle/>
                    <a:p>
                      <a:pPr algn="r" fontAlgn="b"/>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556225034"/>
                  </a:ext>
                </a:extLst>
              </a:tr>
              <a:tr h="318408">
                <a:tc>
                  <a:txBody>
                    <a:bodyPr/>
                    <a:lstStyle/>
                    <a:p>
                      <a:pPr algn="r" fontAlgn="b"/>
                      <a:r>
                        <a:rPr lang="en-CA" sz="2800" u="none" strike="noStrike" dirty="0">
                          <a:effectLst/>
                        </a:rPr>
                        <a:t>LOI Submission Date</a:t>
                      </a:r>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CA" sz="2800" u="none" strike="noStrike" dirty="0">
                          <a:effectLst/>
                        </a:rPr>
                        <a:t>11-Jan-2024</a:t>
                      </a:r>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88659135"/>
                  </a:ext>
                </a:extLst>
              </a:tr>
              <a:tr h="318408">
                <a:tc>
                  <a:txBody>
                    <a:bodyPr/>
                    <a:lstStyle/>
                    <a:p>
                      <a:pPr algn="r" fontAlgn="b"/>
                      <a:r>
                        <a:rPr lang="en-CA" sz="2800" u="none" strike="noStrike" dirty="0">
                          <a:effectLst/>
                        </a:rPr>
                        <a:t>Notification Date</a:t>
                      </a:r>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CA" sz="2800" u="none" strike="noStrike" dirty="0">
                          <a:effectLst/>
                        </a:rPr>
                        <a:t>11-Mar-2024</a:t>
                      </a:r>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814197232"/>
                  </a:ext>
                </a:extLst>
              </a:tr>
              <a:tr h="318408">
                <a:tc>
                  <a:txBody>
                    <a:bodyPr/>
                    <a:lstStyle/>
                    <a:p>
                      <a:pPr algn="r" fontAlgn="b"/>
                      <a:endParaRPr lang="en-CA" sz="2800" b="1"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007236883"/>
                  </a:ext>
                </a:extLst>
              </a:tr>
              <a:tr h="318408">
                <a:tc>
                  <a:txBody>
                    <a:bodyPr/>
                    <a:lstStyle/>
                    <a:p>
                      <a:pPr algn="r" fontAlgn="b"/>
                      <a:r>
                        <a:rPr lang="en-CA" sz="2800" u="none" strike="noStrike" dirty="0">
                          <a:effectLst/>
                        </a:rPr>
                        <a:t>FA Submission Date</a:t>
                      </a:r>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CA" sz="2800" u="none" strike="noStrike" dirty="0">
                          <a:effectLst/>
                        </a:rPr>
                        <a:t>18-Apr-2024</a:t>
                      </a:r>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a:solidFill>
                          <a:srgbClr val="000000"/>
                        </a:solidFill>
                        <a:effectLst/>
                        <a:latin typeface="Calibri" panose="020F0502020204030204" pitchFamily="34" charset="0"/>
                      </a:endParaRPr>
                    </a:p>
                  </a:txBody>
                  <a:tcPr marL="0" marR="0" marT="0" marB="0" anchor="b"/>
                </a:tc>
                <a:tc>
                  <a:txBody>
                    <a:bodyPr/>
                    <a:lstStyle/>
                    <a:p>
                      <a:pPr algn="r"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1319470095"/>
                  </a:ext>
                </a:extLst>
              </a:tr>
              <a:tr h="318408">
                <a:tc>
                  <a:txBody>
                    <a:bodyPr/>
                    <a:lstStyle/>
                    <a:p>
                      <a:pPr algn="r" fontAlgn="b"/>
                      <a:r>
                        <a:rPr lang="en-CA" sz="2800" u="none" strike="noStrike" dirty="0">
                          <a:effectLst/>
                        </a:rPr>
                        <a:t>Notification Date</a:t>
                      </a:r>
                      <a:endParaRPr lang="en-CA" sz="2800" b="1"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CA" sz="2800" u="none" strike="noStrike" dirty="0">
                          <a:effectLst/>
                        </a:rPr>
                        <a:t>Jun/Jul-2024</a:t>
                      </a:r>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endParaRPr lang="en-CA" sz="28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endParaRPr lang="en-CA" sz="28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03138506"/>
                  </a:ext>
                </a:extLst>
              </a:tr>
            </a:tbl>
          </a:graphicData>
        </a:graphic>
      </p:graphicFrame>
    </p:spTree>
    <p:extLst>
      <p:ext uri="{BB962C8B-B14F-4D97-AF65-F5344CB8AC3E}">
        <p14:creationId xmlns:p14="http://schemas.microsoft.com/office/powerpoint/2010/main" val="422321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DBF1-3867-447A-A6F0-96825CCECBC7}"/>
              </a:ext>
            </a:extLst>
          </p:cNvPr>
          <p:cNvSpPr>
            <a:spLocks noGrp="1"/>
          </p:cNvSpPr>
          <p:nvPr>
            <p:ph type="title"/>
          </p:nvPr>
        </p:nvSpPr>
        <p:spPr>
          <a:xfrm>
            <a:off x="720213" y="28112"/>
            <a:ext cx="10515600" cy="1325563"/>
          </a:xfrm>
        </p:spPr>
        <p:txBody>
          <a:bodyPr/>
          <a:lstStyle/>
          <a:p>
            <a:r>
              <a:rPr lang="en-CA" b="1" dirty="0">
                <a:latin typeface="+mn-lt"/>
              </a:rPr>
              <a:t>Fellowship LOI Submission</a:t>
            </a:r>
          </a:p>
        </p:txBody>
      </p:sp>
      <p:sp>
        <p:nvSpPr>
          <p:cNvPr id="3" name="Content Placeholder 2">
            <a:extLst>
              <a:ext uri="{FF2B5EF4-FFF2-40B4-BE49-F238E27FC236}">
                <a16:creationId xmlns:a16="http://schemas.microsoft.com/office/drawing/2014/main" id="{FC7D674B-F08D-4EA1-9A07-0EAA04B4AA63}"/>
              </a:ext>
            </a:extLst>
          </p:cNvPr>
          <p:cNvSpPr>
            <a:spLocks noGrp="1"/>
          </p:cNvSpPr>
          <p:nvPr>
            <p:ph idx="1"/>
          </p:nvPr>
        </p:nvSpPr>
        <p:spPr>
          <a:xfrm>
            <a:off x="167148" y="1353675"/>
            <a:ext cx="12024852" cy="5327343"/>
          </a:xfrm>
        </p:spPr>
        <p:txBody>
          <a:bodyPr>
            <a:noAutofit/>
          </a:bodyPr>
          <a:lstStyle/>
          <a:p>
            <a:r>
              <a:rPr lang="en-US" sz="2600" dirty="0"/>
              <a:t>Submission deadline is </a:t>
            </a:r>
            <a:r>
              <a:rPr lang="en-US" sz="2600" b="1" dirty="0"/>
              <a:t>5pm Eastern, Thursday, January 11, 2024</a:t>
            </a:r>
          </a:p>
          <a:p>
            <a:r>
              <a:rPr lang="en-US" sz="2600" dirty="0">
                <a:highlight>
                  <a:srgbClr val="FFFF00"/>
                </a:highlight>
              </a:rPr>
              <a:t>**Patient Partnership – Proposal, Signature page, Budget</a:t>
            </a:r>
          </a:p>
          <a:p>
            <a:r>
              <a:rPr lang="en-US" sz="2600" dirty="0"/>
              <a:t>A complete application includes: </a:t>
            </a:r>
          </a:p>
          <a:p>
            <a:pPr marL="971550" lvl="1" indent="-514350">
              <a:buFont typeface="+mj-lt"/>
              <a:buAutoNum type="arabicPeriod"/>
            </a:pPr>
            <a:r>
              <a:rPr lang="en-US" sz="2000" dirty="0"/>
              <a:t>Completed LOI Submission:</a:t>
            </a:r>
          </a:p>
          <a:p>
            <a:pPr lvl="2"/>
            <a:r>
              <a:rPr lang="en-US" dirty="0"/>
              <a:t>Non-condensed font</a:t>
            </a:r>
          </a:p>
          <a:p>
            <a:pPr lvl="2"/>
            <a:r>
              <a:rPr lang="en-US" dirty="0"/>
              <a:t>6 lines/inch</a:t>
            </a:r>
          </a:p>
          <a:p>
            <a:pPr lvl="2"/>
            <a:r>
              <a:rPr lang="en-US" dirty="0"/>
              <a:t>Standard letter with at least 1/2inch margins</a:t>
            </a:r>
          </a:p>
          <a:p>
            <a:pPr lvl="2"/>
            <a:r>
              <a:rPr lang="en-US" dirty="0"/>
              <a:t>Consecutively numbered pages</a:t>
            </a:r>
          </a:p>
          <a:p>
            <a:pPr lvl="2"/>
            <a:r>
              <a:rPr lang="en-US" dirty="0"/>
              <a:t>Your name top-right of each page</a:t>
            </a:r>
          </a:p>
          <a:p>
            <a:pPr lvl="2"/>
            <a:r>
              <a:rPr lang="en-US" dirty="0"/>
              <a:t>A budget table and justification*</a:t>
            </a:r>
          </a:p>
          <a:p>
            <a:pPr marL="971550" lvl="1" indent="-514350">
              <a:buFont typeface="+mj-lt"/>
              <a:buAutoNum type="arabicPeriod"/>
            </a:pPr>
            <a:r>
              <a:rPr lang="en-US" sz="2000" dirty="0"/>
              <a:t>Completed Signature Page </a:t>
            </a:r>
          </a:p>
          <a:p>
            <a:pPr marL="971550" lvl="1" indent="-514350">
              <a:buFont typeface="+mj-lt"/>
              <a:buAutoNum type="arabicPeriod"/>
            </a:pPr>
            <a:r>
              <a:rPr lang="en-US" sz="2000" dirty="0"/>
              <a:t>Abbreviated curriculum vitae of no more than three (3) pages</a:t>
            </a:r>
          </a:p>
          <a:p>
            <a:pPr marL="971550" lvl="1" indent="-514350">
              <a:buFont typeface="+mj-lt"/>
              <a:buAutoNum type="arabicPeriod"/>
            </a:pPr>
            <a:r>
              <a:rPr lang="en-US" sz="2000" dirty="0"/>
              <a:t>Letter of support: Sponsoring Institution</a:t>
            </a:r>
            <a:endParaRPr lang="en-CA" sz="2000" dirty="0"/>
          </a:p>
        </p:txBody>
      </p:sp>
    </p:spTree>
    <p:extLst>
      <p:ext uri="{BB962C8B-B14F-4D97-AF65-F5344CB8AC3E}">
        <p14:creationId xmlns:p14="http://schemas.microsoft.com/office/powerpoint/2010/main" val="6409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05A8-AB41-4285-B69F-1A245F05BAFD}"/>
              </a:ext>
            </a:extLst>
          </p:cNvPr>
          <p:cNvSpPr>
            <a:spLocks noGrp="1"/>
          </p:cNvSpPr>
          <p:nvPr>
            <p:ph type="title"/>
          </p:nvPr>
        </p:nvSpPr>
        <p:spPr/>
        <p:txBody>
          <a:bodyPr/>
          <a:lstStyle/>
          <a:p>
            <a:r>
              <a:rPr lang="en-CA" b="1" dirty="0">
                <a:latin typeface="+mn-lt"/>
              </a:rPr>
              <a:t>Budget Table and Justification</a:t>
            </a:r>
          </a:p>
        </p:txBody>
      </p:sp>
      <p:pic>
        <p:nvPicPr>
          <p:cNvPr id="5" name="Picture 4">
            <a:extLst>
              <a:ext uri="{FF2B5EF4-FFF2-40B4-BE49-F238E27FC236}">
                <a16:creationId xmlns:a16="http://schemas.microsoft.com/office/drawing/2014/main" id="{FB1BC900-7DDD-406A-95E8-7FB9A468B86C}"/>
              </a:ext>
            </a:extLst>
          </p:cNvPr>
          <p:cNvPicPr>
            <a:picLocks noChangeAspect="1"/>
          </p:cNvPicPr>
          <p:nvPr/>
        </p:nvPicPr>
        <p:blipFill>
          <a:blip r:embed="rId3"/>
          <a:stretch>
            <a:fillRect/>
          </a:stretch>
        </p:blipFill>
        <p:spPr>
          <a:xfrm>
            <a:off x="1585452" y="1509943"/>
            <a:ext cx="7283368" cy="4923608"/>
          </a:xfrm>
          <a:prstGeom prst="rect">
            <a:avLst/>
          </a:prstGeom>
        </p:spPr>
      </p:pic>
    </p:spTree>
    <p:extLst>
      <p:ext uri="{BB962C8B-B14F-4D97-AF65-F5344CB8AC3E}">
        <p14:creationId xmlns:p14="http://schemas.microsoft.com/office/powerpoint/2010/main" val="269668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DBF1-3867-447A-A6F0-96825CCECBC7}"/>
              </a:ext>
            </a:extLst>
          </p:cNvPr>
          <p:cNvSpPr>
            <a:spLocks noGrp="1"/>
          </p:cNvSpPr>
          <p:nvPr>
            <p:ph type="title"/>
          </p:nvPr>
        </p:nvSpPr>
        <p:spPr/>
        <p:txBody>
          <a:bodyPr/>
          <a:lstStyle/>
          <a:p>
            <a:r>
              <a:rPr lang="en-CA" b="1" dirty="0">
                <a:latin typeface="+mn-lt"/>
              </a:rPr>
              <a:t>Fellowship LOI Submission</a:t>
            </a:r>
          </a:p>
        </p:txBody>
      </p:sp>
      <p:sp>
        <p:nvSpPr>
          <p:cNvPr id="3" name="Content Placeholder 2">
            <a:extLst>
              <a:ext uri="{FF2B5EF4-FFF2-40B4-BE49-F238E27FC236}">
                <a16:creationId xmlns:a16="http://schemas.microsoft.com/office/drawing/2014/main" id="{FC7D674B-F08D-4EA1-9A07-0EAA04B4AA63}"/>
              </a:ext>
            </a:extLst>
          </p:cNvPr>
          <p:cNvSpPr>
            <a:spLocks noGrp="1"/>
          </p:cNvSpPr>
          <p:nvPr>
            <p:ph idx="1"/>
          </p:nvPr>
        </p:nvSpPr>
        <p:spPr>
          <a:xfrm>
            <a:off x="838200" y="1527858"/>
            <a:ext cx="10515600" cy="4649105"/>
          </a:xfrm>
        </p:spPr>
        <p:txBody>
          <a:bodyPr>
            <a:normAutofit/>
          </a:bodyPr>
          <a:lstStyle/>
          <a:p>
            <a:r>
              <a:rPr lang="en-US" sz="2600" dirty="0"/>
              <a:t>Review Criteria</a:t>
            </a:r>
          </a:p>
          <a:p>
            <a:pPr marL="971550" lvl="1" indent="-514350">
              <a:buFont typeface="+mj-lt"/>
              <a:buAutoNum type="arabicPeriod"/>
            </a:pPr>
            <a:r>
              <a:rPr lang="en-US" sz="2600" dirty="0"/>
              <a:t>Eligibility and relevance </a:t>
            </a:r>
          </a:p>
          <a:p>
            <a:pPr marL="971550" lvl="1" indent="-514350">
              <a:buFont typeface="+mj-lt"/>
              <a:buAutoNum type="arabicPeriod"/>
            </a:pPr>
            <a:r>
              <a:rPr lang="en-US" sz="2600" dirty="0"/>
              <a:t>Merit</a:t>
            </a:r>
          </a:p>
          <a:p>
            <a:pPr lvl="2"/>
            <a:r>
              <a:rPr lang="en-US" sz="2600" dirty="0"/>
              <a:t>Leadership (potential) 		(40%)</a:t>
            </a:r>
          </a:p>
          <a:p>
            <a:pPr lvl="2"/>
            <a:r>
              <a:rPr lang="en-US" sz="2600" dirty="0"/>
              <a:t>Link to compassion 		(30%)</a:t>
            </a:r>
          </a:p>
          <a:p>
            <a:pPr lvl="2"/>
            <a:r>
              <a:rPr lang="en-US" sz="2600" dirty="0"/>
              <a:t>Proposed Research Project 	(15%) </a:t>
            </a:r>
          </a:p>
          <a:p>
            <a:pPr lvl="2"/>
            <a:r>
              <a:rPr lang="en-US" sz="2600" dirty="0"/>
              <a:t>Training environment 		(15%) </a:t>
            </a:r>
          </a:p>
        </p:txBody>
      </p:sp>
    </p:spTree>
    <p:extLst>
      <p:ext uri="{BB962C8B-B14F-4D97-AF65-F5344CB8AC3E}">
        <p14:creationId xmlns:p14="http://schemas.microsoft.com/office/powerpoint/2010/main" val="374425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4E82871A-44D1-CFF1-EDDF-0715BE82A0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509" y="341076"/>
            <a:ext cx="6616703" cy="1673523"/>
          </a:xfrm>
          <a:prstGeom prst="rect">
            <a:avLst/>
          </a:prstGeom>
        </p:spPr>
      </p:pic>
    </p:spTree>
    <p:extLst>
      <p:ext uri="{BB962C8B-B14F-4D97-AF65-F5344CB8AC3E}">
        <p14:creationId xmlns:p14="http://schemas.microsoft.com/office/powerpoint/2010/main" val="251986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DBF1-3867-447A-A6F0-96825CCECBC7}"/>
              </a:ext>
            </a:extLst>
          </p:cNvPr>
          <p:cNvSpPr>
            <a:spLocks noGrp="1"/>
          </p:cNvSpPr>
          <p:nvPr>
            <p:ph type="title"/>
          </p:nvPr>
        </p:nvSpPr>
        <p:spPr/>
        <p:txBody>
          <a:bodyPr/>
          <a:lstStyle/>
          <a:p>
            <a:r>
              <a:rPr lang="en-CA" b="1" dirty="0">
                <a:latin typeface="+mn-lt"/>
              </a:rPr>
              <a:t>Small Grant Submission</a:t>
            </a:r>
          </a:p>
        </p:txBody>
      </p:sp>
      <p:sp>
        <p:nvSpPr>
          <p:cNvPr id="3" name="Content Placeholder 2">
            <a:extLst>
              <a:ext uri="{FF2B5EF4-FFF2-40B4-BE49-F238E27FC236}">
                <a16:creationId xmlns:a16="http://schemas.microsoft.com/office/drawing/2014/main" id="{FC7D674B-F08D-4EA1-9A07-0EAA04B4AA63}"/>
              </a:ext>
            </a:extLst>
          </p:cNvPr>
          <p:cNvSpPr>
            <a:spLocks noGrp="1"/>
          </p:cNvSpPr>
          <p:nvPr>
            <p:ph idx="1"/>
          </p:nvPr>
        </p:nvSpPr>
        <p:spPr>
          <a:xfrm>
            <a:off x="272845" y="1578077"/>
            <a:ext cx="11080955" cy="4598886"/>
          </a:xfrm>
        </p:spPr>
        <p:txBody>
          <a:bodyPr>
            <a:normAutofit/>
          </a:bodyPr>
          <a:lstStyle/>
          <a:p>
            <a:r>
              <a:rPr lang="en-US" sz="2600" dirty="0"/>
              <a:t>Submission deadline is </a:t>
            </a:r>
            <a:r>
              <a:rPr lang="en-US" sz="2600" b="1" dirty="0"/>
              <a:t>5pm Eastern, Wednesday, February 7, 2024</a:t>
            </a:r>
          </a:p>
          <a:p>
            <a:r>
              <a:rPr lang="en-US" sz="2600" dirty="0"/>
              <a:t>A complete application includes: </a:t>
            </a:r>
          </a:p>
          <a:p>
            <a:pPr marL="971550" lvl="1" indent="-514350">
              <a:buFont typeface="+mj-lt"/>
              <a:buAutoNum type="arabicPeriod"/>
            </a:pPr>
            <a:r>
              <a:rPr lang="en-US" sz="2600" dirty="0"/>
              <a:t>FA Submission</a:t>
            </a:r>
          </a:p>
          <a:p>
            <a:pPr marL="971550" lvl="1" indent="-514350">
              <a:buFont typeface="+mj-lt"/>
              <a:buAutoNum type="arabicPeriod"/>
            </a:pPr>
            <a:r>
              <a:rPr lang="en-US" sz="2600" dirty="0"/>
              <a:t>Signature Page</a:t>
            </a:r>
          </a:p>
          <a:p>
            <a:pPr marL="971550" lvl="1" indent="-514350">
              <a:buFont typeface="+mj-lt"/>
              <a:buAutoNum type="arabicPeriod"/>
            </a:pPr>
            <a:r>
              <a:rPr lang="en-US" sz="2600" dirty="0"/>
              <a:t>5-page CV for each member (PI, co-PIs and Collaborators) </a:t>
            </a:r>
          </a:p>
          <a:p>
            <a:pPr marL="971550" lvl="1" indent="-514350">
              <a:buFont typeface="+mj-lt"/>
              <a:buAutoNum type="arabicPeriod"/>
            </a:pPr>
            <a:r>
              <a:rPr lang="en-US" sz="2600" dirty="0"/>
              <a:t>Sponsor letter</a:t>
            </a:r>
          </a:p>
          <a:p>
            <a:pPr marL="971550" lvl="1" indent="-514350">
              <a:buFont typeface="+mj-lt"/>
              <a:buAutoNum type="arabicPeriod"/>
            </a:pPr>
            <a:r>
              <a:rPr lang="en-US" sz="2600" dirty="0"/>
              <a:t>Collaboration letters (Co-PIs, collaborators and partners)</a:t>
            </a:r>
          </a:p>
          <a:p>
            <a:pPr marL="971550" lvl="1" indent="-514350">
              <a:buFont typeface="+mj-lt"/>
              <a:buAutoNum type="arabicPeriod"/>
            </a:pPr>
            <a:r>
              <a:rPr lang="en-US" sz="2600" dirty="0"/>
              <a:t>Attachment</a:t>
            </a:r>
            <a:endParaRPr lang="en-CA" sz="2600" dirty="0"/>
          </a:p>
        </p:txBody>
      </p:sp>
    </p:spTree>
    <p:extLst>
      <p:ext uri="{BB962C8B-B14F-4D97-AF65-F5344CB8AC3E}">
        <p14:creationId xmlns:p14="http://schemas.microsoft.com/office/powerpoint/2010/main" val="2105846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05A8-AB41-4285-B69F-1A245F05BAFD}"/>
              </a:ext>
            </a:extLst>
          </p:cNvPr>
          <p:cNvSpPr>
            <a:spLocks noGrp="1"/>
          </p:cNvSpPr>
          <p:nvPr>
            <p:ph type="title"/>
          </p:nvPr>
        </p:nvSpPr>
        <p:spPr/>
        <p:txBody>
          <a:bodyPr/>
          <a:lstStyle/>
          <a:p>
            <a:r>
              <a:rPr lang="en-CA" b="1" dirty="0">
                <a:latin typeface="+mn-lt"/>
              </a:rPr>
              <a:t>Budget Table and Justification</a:t>
            </a:r>
          </a:p>
        </p:txBody>
      </p:sp>
      <p:pic>
        <p:nvPicPr>
          <p:cNvPr id="4" name="Picture 3">
            <a:extLst>
              <a:ext uri="{FF2B5EF4-FFF2-40B4-BE49-F238E27FC236}">
                <a16:creationId xmlns:a16="http://schemas.microsoft.com/office/drawing/2014/main" id="{B92C56EA-138F-49DF-AB51-8744008EB011}"/>
              </a:ext>
            </a:extLst>
          </p:cNvPr>
          <p:cNvPicPr>
            <a:picLocks noChangeAspect="1"/>
          </p:cNvPicPr>
          <p:nvPr/>
        </p:nvPicPr>
        <p:blipFill>
          <a:blip r:embed="rId3"/>
          <a:stretch>
            <a:fillRect/>
          </a:stretch>
        </p:blipFill>
        <p:spPr>
          <a:xfrm>
            <a:off x="1334730" y="1592615"/>
            <a:ext cx="7248832" cy="4900260"/>
          </a:xfrm>
          <a:prstGeom prst="rect">
            <a:avLst/>
          </a:prstGeom>
        </p:spPr>
      </p:pic>
    </p:spTree>
    <p:extLst>
      <p:ext uri="{BB962C8B-B14F-4D97-AF65-F5344CB8AC3E}">
        <p14:creationId xmlns:p14="http://schemas.microsoft.com/office/powerpoint/2010/main" val="232248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DBF1-3867-447A-A6F0-96825CCECBC7}"/>
              </a:ext>
            </a:extLst>
          </p:cNvPr>
          <p:cNvSpPr>
            <a:spLocks noGrp="1"/>
          </p:cNvSpPr>
          <p:nvPr>
            <p:ph type="title"/>
          </p:nvPr>
        </p:nvSpPr>
        <p:spPr/>
        <p:txBody>
          <a:bodyPr/>
          <a:lstStyle/>
          <a:p>
            <a:r>
              <a:rPr lang="en-CA" b="1" dirty="0">
                <a:latin typeface="+mn-lt"/>
              </a:rPr>
              <a:t>Small Grant Submission</a:t>
            </a:r>
          </a:p>
        </p:txBody>
      </p:sp>
      <p:sp>
        <p:nvSpPr>
          <p:cNvPr id="3" name="Content Placeholder 2">
            <a:extLst>
              <a:ext uri="{FF2B5EF4-FFF2-40B4-BE49-F238E27FC236}">
                <a16:creationId xmlns:a16="http://schemas.microsoft.com/office/drawing/2014/main" id="{FC7D674B-F08D-4EA1-9A07-0EAA04B4AA63}"/>
              </a:ext>
            </a:extLst>
          </p:cNvPr>
          <p:cNvSpPr>
            <a:spLocks noGrp="1"/>
          </p:cNvSpPr>
          <p:nvPr>
            <p:ph idx="1"/>
          </p:nvPr>
        </p:nvSpPr>
        <p:spPr/>
        <p:txBody>
          <a:bodyPr/>
          <a:lstStyle/>
          <a:p>
            <a:r>
              <a:rPr lang="en-US" sz="2600" dirty="0"/>
              <a:t>Review Criteria</a:t>
            </a:r>
          </a:p>
          <a:p>
            <a:pPr marL="971550" lvl="1" indent="-514350">
              <a:buFont typeface="+mj-lt"/>
              <a:buAutoNum type="arabicPeriod"/>
            </a:pPr>
            <a:r>
              <a:rPr lang="en-US" sz="2600" dirty="0"/>
              <a:t>Eligibility and relevance</a:t>
            </a:r>
          </a:p>
          <a:p>
            <a:pPr marL="971550" lvl="1" indent="-514350">
              <a:buFont typeface="+mj-lt"/>
              <a:buAutoNum type="arabicPeriod"/>
            </a:pPr>
            <a:r>
              <a:rPr lang="en-US" sz="2600" dirty="0"/>
              <a:t>Merit</a:t>
            </a:r>
          </a:p>
          <a:p>
            <a:pPr lvl="2"/>
            <a:r>
              <a:rPr lang="en-US" sz="2600" dirty="0"/>
              <a:t>Concept (significance, novelty and potential for impact)</a:t>
            </a:r>
          </a:p>
          <a:p>
            <a:pPr lvl="2"/>
            <a:r>
              <a:rPr lang="en-US" sz="2600" dirty="0"/>
              <a:t>Feasibility (methods, expertise and budget)</a:t>
            </a:r>
          </a:p>
          <a:p>
            <a:pPr marL="971550" lvl="1" indent="-514350">
              <a:buFont typeface="+mj-lt"/>
              <a:buAutoNum type="arabicPeriod"/>
            </a:pPr>
            <a:endParaRPr lang="en-US" dirty="0"/>
          </a:p>
        </p:txBody>
      </p:sp>
    </p:spTree>
    <p:extLst>
      <p:ext uri="{BB962C8B-B14F-4D97-AF65-F5344CB8AC3E}">
        <p14:creationId xmlns:p14="http://schemas.microsoft.com/office/powerpoint/2010/main" val="312181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spots across Canada to take in breathtaking fall foliage | CBC Life">
            <a:extLst>
              <a:ext uri="{FF2B5EF4-FFF2-40B4-BE49-F238E27FC236}">
                <a16:creationId xmlns:a16="http://schemas.microsoft.com/office/drawing/2014/main" id="{63B6F893-85AA-10C0-592B-99BEB5AD8205}"/>
              </a:ext>
            </a:extLst>
          </p:cNvPr>
          <p:cNvPicPr>
            <a:picLocks noChangeAspect="1" noChangeArrowheads="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CFA48B9-D6C4-C8DB-A037-1464DB42F465}"/>
              </a:ext>
            </a:extLst>
          </p:cNvPr>
          <p:cNvSpPr txBox="1"/>
          <p:nvPr/>
        </p:nvSpPr>
        <p:spPr>
          <a:xfrm>
            <a:off x="734861" y="2102986"/>
            <a:ext cx="10722279" cy="4154984"/>
          </a:xfrm>
          <a:prstGeom prst="rect">
            <a:avLst/>
          </a:prstGeom>
          <a:noFill/>
        </p:spPr>
        <p:txBody>
          <a:bodyPr wrap="square">
            <a:spAutoFit/>
          </a:bodyPr>
          <a:lstStyle/>
          <a:p>
            <a:pPr algn="l"/>
            <a:endParaRPr lang="en-CA" sz="2400" dirty="0">
              <a:solidFill>
                <a:srgbClr val="000000"/>
              </a:solidFill>
              <a:latin typeface="Calibri" panose="020F0502020204030204" pitchFamily="34" charset="0"/>
            </a:endParaRPr>
          </a:p>
          <a:p>
            <a:r>
              <a:rPr lang="en-CA" sz="2000" b="1" dirty="0">
                <a:solidFill>
                  <a:srgbClr val="000000"/>
                </a:solidFill>
                <a:latin typeface="Calibri" panose="020F0502020204030204" pitchFamily="34" charset="0"/>
              </a:rPr>
              <a:t>Land Acknowledgement</a:t>
            </a:r>
          </a:p>
          <a:p>
            <a:endParaRPr lang="en-CA"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We acknowledge that OSSU is located on the land we now call Toronto and that OSSU operates across Ontario which is home to many diverse First Nations, Métis and Inuit peoples from across Turtle Island. Toronto is on the traditional territory of many nations including the </a:t>
            </a:r>
            <a:r>
              <a:rPr lang="en-US" sz="2000" dirty="0" err="1">
                <a:solidFill>
                  <a:srgbClr val="000000"/>
                </a:solidFill>
                <a:latin typeface="Calibri" panose="020F0502020204030204" pitchFamily="34" charset="0"/>
              </a:rPr>
              <a:t>Mississaugas</a:t>
            </a:r>
            <a:r>
              <a:rPr lang="en-US" sz="2000" dirty="0">
                <a:solidFill>
                  <a:srgbClr val="000000"/>
                </a:solidFill>
                <a:latin typeface="Calibri" panose="020F0502020204030204" pitchFamily="34" charset="0"/>
              </a:rPr>
              <a:t> of the Credit, the </a:t>
            </a:r>
            <a:r>
              <a:rPr lang="en-US" sz="2000" dirty="0" err="1">
                <a:solidFill>
                  <a:srgbClr val="000000"/>
                </a:solidFill>
                <a:latin typeface="Calibri" panose="020F0502020204030204" pitchFamily="34" charset="0"/>
              </a:rPr>
              <a:t>Anishnabeg</a:t>
            </a:r>
            <a:r>
              <a:rPr lang="en-US" sz="2000" dirty="0">
                <a:solidFill>
                  <a:srgbClr val="000000"/>
                </a:solidFill>
                <a:latin typeface="Calibri" panose="020F0502020204030204" pitchFamily="34" charset="0"/>
              </a:rPr>
              <a:t>, the Chippewa, the Haudenosaunee and the Wendat peoples; and is covered by Treaty 13 signed with the </a:t>
            </a:r>
            <a:r>
              <a:rPr lang="en-US" sz="2000" dirty="0" err="1">
                <a:solidFill>
                  <a:srgbClr val="000000"/>
                </a:solidFill>
                <a:latin typeface="Calibri" panose="020F0502020204030204" pitchFamily="34" charset="0"/>
              </a:rPr>
              <a:t>Mississaugas</a:t>
            </a:r>
            <a:r>
              <a:rPr lang="en-US" sz="2000" dirty="0">
                <a:solidFill>
                  <a:srgbClr val="000000"/>
                </a:solidFill>
                <a:latin typeface="Calibri" panose="020F0502020204030204" pitchFamily="34" charset="0"/>
              </a:rPr>
              <a:t> of the Credit. </a:t>
            </a:r>
          </a:p>
          <a:p>
            <a:endParaRPr lang="en-US" sz="2000" dirty="0">
              <a:solidFill>
                <a:srgbClr val="000000"/>
              </a:solidFill>
              <a:latin typeface="Calibri" panose="020F0502020204030204" pitchFamily="34" charset="0"/>
            </a:endParaRPr>
          </a:p>
          <a:p>
            <a:r>
              <a:rPr lang="en-US" sz="2000" dirty="0">
                <a:solidFill>
                  <a:srgbClr val="000000"/>
                </a:solidFill>
                <a:latin typeface="Calibri" panose="020F0502020204030204" pitchFamily="34" charset="0"/>
              </a:rPr>
              <a:t>We are deeply grateful to the generations of People – past and present – who have tended this land and acknowledge the abiding wisdom of the Dish with One Spoon </a:t>
            </a:r>
            <a:r>
              <a:rPr lang="en-US" sz="2000">
                <a:solidFill>
                  <a:srgbClr val="000000"/>
                </a:solidFill>
                <a:latin typeface="Calibri" panose="020F0502020204030204" pitchFamily="34" charset="0"/>
              </a:rPr>
              <a:t>treaty to </a:t>
            </a:r>
            <a:r>
              <a:rPr lang="en-US" sz="2000" dirty="0">
                <a:solidFill>
                  <a:srgbClr val="000000"/>
                </a:solidFill>
                <a:latin typeface="Calibri" panose="020F0502020204030204" pitchFamily="34" charset="0"/>
              </a:rPr>
              <a:t>share and care for it. As settlers, we are thankful for the opportunity and privilege to meet and work here. We seek to move forward with humility, respect, gratitude and meaningful relationship building. </a:t>
            </a:r>
            <a:endParaRPr lang="en-CA" sz="2000" dirty="0"/>
          </a:p>
        </p:txBody>
      </p:sp>
    </p:spTree>
    <p:extLst>
      <p:ext uri="{BB962C8B-B14F-4D97-AF65-F5344CB8AC3E}">
        <p14:creationId xmlns:p14="http://schemas.microsoft.com/office/powerpoint/2010/main" val="3812290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8C28D9BA-31B9-48CE-AEFA-1D296B989CB5}"/>
              </a:ext>
            </a:extLst>
          </p:cNvPr>
          <p:cNvPicPr>
            <a:picLocks noChangeAspect="1"/>
          </p:cNvPicPr>
          <p:nvPr/>
        </p:nvPicPr>
        <p:blipFill>
          <a:blip r:embed="rId3"/>
          <a:stretch>
            <a:fillRect/>
          </a:stretch>
        </p:blipFill>
        <p:spPr>
          <a:xfrm>
            <a:off x="4233853" y="1201003"/>
            <a:ext cx="3984736" cy="4107976"/>
          </a:xfrm>
          <a:prstGeom prst="rect">
            <a:avLst/>
          </a:prstGeom>
        </p:spPr>
      </p:pic>
    </p:spTree>
    <p:extLst>
      <p:ext uri="{BB962C8B-B14F-4D97-AF65-F5344CB8AC3E}">
        <p14:creationId xmlns:p14="http://schemas.microsoft.com/office/powerpoint/2010/main" val="2344819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F9B15BF0-F6C3-E1CC-980F-623A95170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0648" y="2057400"/>
            <a:ext cx="4870704" cy="2743200"/>
          </a:xfrm>
          <a:prstGeom prst="rect">
            <a:avLst/>
          </a:prstGeom>
        </p:spPr>
      </p:pic>
    </p:spTree>
    <p:extLst>
      <p:ext uri="{BB962C8B-B14F-4D97-AF65-F5344CB8AC3E}">
        <p14:creationId xmlns:p14="http://schemas.microsoft.com/office/powerpoint/2010/main" val="332212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BEDE-79EE-48C5-AB16-A59A191B9930}"/>
              </a:ext>
            </a:extLst>
          </p:cNvPr>
          <p:cNvSpPr>
            <a:spLocks noGrp="1"/>
          </p:cNvSpPr>
          <p:nvPr>
            <p:ph type="title"/>
          </p:nvPr>
        </p:nvSpPr>
        <p:spPr>
          <a:xfrm>
            <a:off x="547254" y="261217"/>
            <a:ext cx="10515600" cy="673965"/>
          </a:xfrm>
        </p:spPr>
        <p:txBody>
          <a:bodyPr>
            <a:normAutofit fontScale="90000"/>
          </a:bodyPr>
          <a:lstStyle/>
          <a:p>
            <a:r>
              <a:rPr lang="en-US" b="1" dirty="0">
                <a:latin typeface="+mn-lt"/>
              </a:rPr>
              <a:t>AMS Healthcare</a:t>
            </a:r>
            <a:endParaRPr lang="en-CA" b="1" dirty="0">
              <a:latin typeface="+mn-lt"/>
            </a:endParaRPr>
          </a:p>
        </p:txBody>
      </p:sp>
      <p:sp>
        <p:nvSpPr>
          <p:cNvPr id="3" name="Content Placeholder 2">
            <a:extLst>
              <a:ext uri="{FF2B5EF4-FFF2-40B4-BE49-F238E27FC236}">
                <a16:creationId xmlns:a16="http://schemas.microsoft.com/office/drawing/2014/main" id="{C5875BED-5D21-479C-80C3-BE961ACD3F1E}"/>
              </a:ext>
            </a:extLst>
          </p:cNvPr>
          <p:cNvSpPr>
            <a:spLocks noGrp="1"/>
          </p:cNvSpPr>
          <p:nvPr>
            <p:ph idx="1"/>
          </p:nvPr>
        </p:nvSpPr>
        <p:spPr>
          <a:xfrm>
            <a:off x="547254" y="935181"/>
            <a:ext cx="10806546" cy="5661601"/>
          </a:xfrm>
        </p:spPr>
        <p:txBody>
          <a:bodyPr>
            <a:noAutofit/>
          </a:bodyPr>
          <a:lstStyle/>
          <a:p>
            <a:r>
              <a:rPr lang="en-US" sz="2400" b="0" i="0" dirty="0">
                <a:solidFill>
                  <a:srgbClr val="000000"/>
                </a:solidFill>
                <a:effectLst/>
              </a:rPr>
              <a:t>Established as a not-for-profit organization in 1937</a:t>
            </a:r>
          </a:p>
          <a:p>
            <a:r>
              <a:rPr lang="en-US" sz="2400" dirty="0">
                <a:solidFill>
                  <a:srgbClr val="000000"/>
                </a:solidFill>
              </a:rPr>
              <a:t>Transitioned to a granting organization in the 1970’s</a:t>
            </a:r>
            <a:endParaRPr lang="en-US" sz="2400" b="0" i="0" dirty="0">
              <a:solidFill>
                <a:srgbClr val="000000"/>
              </a:solidFill>
              <a:effectLst/>
            </a:endParaRPr>
          </a:p>
          <a:p>
            <a:r>
              <a:rPr lang="en-US" sz="2400" dirty="0">
                <a:solidFill>
                  <a:srgbClr val="000000"/>
                </a:solidFill>
              </a:rPr>
              <a:t>2011 – Established the Phoenix Compassion Project</a:t>
            </a:r>
            <a:endParaRPr lang="en-US" sz="2400" b="0" i="0" dirty="0">
              <a:solidFill>
                <a:srgbClr val="000000"/>
              </a:solidFill>
              <a:effectLst/>
            </a:endParaRPr>
          </a:p>
          <a:p>
            <a:r>
              <a:rPr lang="en-US" sz="2400" dirty="0"/>
              <a:t>2018 –</a:t>
            </a:r>
            <a:r>
              <a:rPr lang="en-US" sz="2400" i="1" dirty="0"/>
              <a:t>Compassionate Care in a Technological World</a:t>
            </a:r>
            <a:r>
              <a:rPr lang="en-US" sz="2400" dirty="0"/>
              <a:t>.</a:t>
            </a:r>
          </a:p>
          <a:p>
            <a:pPr lvl="1"/>
            <a:r>
              <a:rPr lang="en-US" sz="2000" dirty="0">
                <a:solidFill>
                  <a:srgbClr val="000000"/>
                </a:solidFill>
              </a:rPr>
              <a:t>Vision - Compassionate, quality healthcare for all Canadians, in a system advanced by technology, innovation, and a rich understanding of our medical history.</a:t>
            </a:r>
          </a:p>
          <a:p>
            <a:pPr lvl="1"/>
            <a:r>
              <a:rPr lang="en-US" sz="2000" dirty="0"/>
              <a:t>Established Fellowship and Small Grants program launched in 2020</a:t>
            </a:r>
          </a:p>
          <a:p>
            <a:r>
              <a:rPr lang="en-US" sz="2400" dirty="0"/>
              <a:t>2023 – next strategic phase include recommitment to our vision with a focus on our strength - developing health system leaders. </a:t>
            </a:r>
          </a:p>
          <a:p>
            <a:pPr lvl="1"/>
            <a:r>
              <a:rPr lang="en-US" sz="2000" b="0" i="0" dirty="0">
                <a:solidFill>
                  <a:srgbClr val="000000"/>
                </a:solidFill>
                <a:effectLst/>
              </a:rPr>
              <a:t>Mission - To advance a compassionate healthcare system by investing in leaders, convening stakeholders, supporting research and funding innovative projects. Our work supports and learns from our rich history of healthcare.</a:t>
            </a:r>
            <a:r>
              <a:rPr lang="en-US" sz="2000" dirty="0"/>
              <a:t> </a:t>
            </a:r>
          </a:p>
          <a:p>
            <a:pPr lvl="1"/>
            <a:r>
              <a:rPr lang="en-US" sz="2000" dirty="0"/>
              <a:t>Leaders grounded in compassionate care. Leaders able to recognize and harness the opportunities of today’s health system transformation to ensure compassion with the benefits of technology.</a:t>
            </a:r>
            <a:endParaRPr lang="en-CA" sz="2000" dirty="0"/>
          </a:p>
          <a:p>
            <a:pPr lvl="1"/>
            <a:endParaRPr lang="en-CA" sz="2000" dirty="0"/>
          </a:p>
        </p:txBody>
      </p:sp>
      <p:pic>
        <p:nvPicPr>
          <p:cNvPr id="5" name="Picture 4">
            <a:extLst>
              <a:ext uri="{FF2B5EF4-FFF2-40B4-BE49-F238E27FC236}">
                <a16:creationId xmlns:a16="http://schemas.microsoft.com/office/drawing/2014/main" id="{A3672CC6-3BBB-466D-8B11-221E995AF086}"/>
              </a:ext>
            </a:extLst>
          </p:cNvPr>
          <p:cNvPicPr>
            <a:picLocks noChangeAspect="1"/>
          </p:cNvPicPr>
          <p:nvPr/>
        </p:nvPicPr>
        <p:blipFill>
          <a:blip r:embed="rId3"/>
          <a:stretch>
            <a:fillRect/>
          </a:stretch>
        </p:blipFill>
        <p:spPr>
          <a:xfrm>
            <a:off x="7996018" y="6311900"/>
            <a:ext cx="3258517" cy="474751"/>
          </a:xfrm>
          <a:prstGeom prst="rect">
            <a:avLst/>
          </a:prstGeom>
        </p:spPr>
      </p:pic>
    </p:spTree>
    <p:extLst>
      <p:ext uri="{BB962C8B-B14F-4D97-AF65-F5344CB8AC3E}">
        <p14:creationId xmlns:p14="http://schemas.microsoft.com/office/powerpoint/2010/main" val="108217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BEDE-79EE-48C5-AB16-A59A191B9930}"/>
              </a:ext>
            </a:extLst>
          </p:cNvPr>
          <p:cNvSpPr>
            <a:spLocks noGrp="1"/>
          </p:cNvSpPr>
          <p:nvPr>
            <p:ph type="title"/>
          </p:nvPr>
        </p:nvSpPr>
        <p:spPr>
          <a:xfrm>
            <a:off x="627321" y="397024"/>
            <a:ext cx="10515600" cy="687498"/>
          </a:xfrm>
        </p:spPr>
        <p:txBody>
          <a:bodyPr>
            <a:normAutofit fontScale="90000"/>
          </a:bodyPr>
          <a:lstStyle/>
          <a:p>
            <a:r>
              <a:rPr lang="en-US" b="1" dirty="0">
                <a:latin typeface="+mn-lt"/>
              </a:rPr>
              <a:t>Compassionate Care in a Technological World</a:t>
            </a:r>
            <a:endParaRPr lang="en-CA" b="1" dirty="0">
              <a:latin typeface="+mn-lt"/>
            </a:endParaRPr>
          </a:p>
        </p:txBody>
      </p:sp>
      <p:sp>
        <p:nvSpPr>
          <p:cNvPr id="3" name="Content Placeholder 2">
            <a:extLst>
              <a:ext uri="{FF2B5EF4-FFF2-40B4-BE49-F238E27FC236}">
                <a16:creationId xmlns:a16="http://schemas.microsoft.com/office/drawing/2014/main" id="{C5875BED-5D21-479C-80C3-BE961ACD3F1E}"/>
              </a:ext>
            </a:extLst>
          </p:cNvPr>
          <p:cNvSpPr>
            <a:spLocks noGrp="1"/>
          </p:cNvSpPr>
          <p:nvPr>
            <p:ph idx="1"/>
          </p:nvPr>
        </p:nvSpPr>
        <p:spPr>
          <a:xfrm>
            <a:off x="511753" y="1084522"/>
            <a:ext cx="11168493" cy="4980612"/>
          </a:xfrm>
        </p:spPr>
        <p:txBody>
          <a:bodyPr>
            <a:normAutofit fontScale="92500" lnSpcReduction="20000"/>
          </a:bodyPr>
          <a:lstStyle/>
          <a:p>
            <a:r>
              <a:rPr lang="en-US" dirty="0"/>
              <a:t>Technology is transforming healthcare in ways we are only beginning to understand and healthcare’s readiness to embrace this transformation – and ability to translate technology opportunities into sustainable solutions to the most pressing issues in healthcare – will be the central challenge for practitioners, providers and policymakers alike.  </a:t>
            </a:r>
          </a:p>
          <a:p>
            <a:r>
              <a:rPr lang="en-US" dirty="0"/>
              <a:t>Expectations about compassionate care will also evolve as patients increasingly look for empathy, as well as connectedness, responsiveness, and empowerment to act together to improve health and address illness.  </a:t>
            </a:r>
          </a:p>
          <a:p>
            <a:r>
              <a:rPr lang="en-US" dirty="0"/>
              <a:t>AMS believes that health professionals, educators, researchers and clinicians of all disciplines must seize the opportunity to explore and lead this transformation by deepening our understanding of the various aspects of compassion through the lens of technology and better ensure that technologies are enabling of healthcare’s compassionate purpose.</a:t>
            </a:r>
          </a:p>
          <a:p>
            <a:r>
              <a:rPr lang="en-CA" dirty="0"/>
              <a:t>Key to achieving this are leaders grounded in compassionate care and able to recognize and harness the opportunities of today’s health system transformation to ensure compassion with the benefits of technology.</a:t>
            </a:r>
          </a:p>
        </p:txBody>
      </p:sp>
      <p:pic>
        <p:nvPicPr>
          <p:cNvPr id="5" name="Picture 4">
            <a:extLst>
              <a:ext uri="{FF2B5EF4-FFF2-40B4-BE49-F238E27FC236}">
                <a16:creationId xmlns:a16="http://schemas.microsoft.com/office/drawing/2014/main" id="{A3672CC6-3BBB-466D-8B11-221E995AF086}"/>
              </a:ext>
            </a:extLst>
          </p:cNvPr>
          <p:cNvPicPr>
            <a:picLocks noChangeAspect="1"/>
          </p:cNvPicPr>
          <p:nvPr/>
        </p:nvPicPr>
        <p:blipFill>
          <a:blip r:embed="rId3"/>
          <a:stretch>
            <a:fillRect/>
          </a:stretch>
        </p:blipFill>
        <p:spPr>
          <a:xfrm>
            <a:off x="7996018" y="6311900"/>
            <a:ext cx="3258517" cy="474751"/>
          </a:xfrm>
          <a:prstGeom prst="rect">
            <a:avLst/>
          </a:prstGeom>
        </p:spPr>
      </p:pic>
    </p:spTree>
    <p:extLst>
      <p:ext uri="{BB962C8B-B14F-4D97-AF65-F5344CB8AC3E}">
        <p14:creationId xmlns:p14="http://schemas.microsoft.com/office/powerpoint/2010/main" val="340843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BEDE-79EE-48C5-AB16-A59A191B9930}"/>
              </a:ext>
            </a:extLst>
          </p:cNvPr>
          <p:cNvSpPr>
            <a:spLocks noGrp="1"/>
          </p:cNvSpPr>
          <p:nvPr>
            <p:ph type="title"/>
          </p:nvPr>
        </p:nvSpPr>
        <p:spPr>
          <a:xfrm>
            <a:off x="838200" y="365126"/>
            <a:ext cx="10515600" cy="804456"/>
          </a:xfrm>
        </p:spPr>
        <p:txBody>
          <a:bodyPr/>
          <a:lstStyle/>
          <a:p>
            <a:r>
              <a:rPr lang="en-US" b="1" dirty="0">
                <a:latin typeface="+mn-lt"/>
              </a:rPr>
              <a:t>AMS Compassion and AI Program</a:t>
            </a:r>
            <a:endParaRPr lang="en-CA" b="1" dirty="0">
              <a:latin typeface="+mn-lt"/>
            </a:endParaRPr>
          </a:p>
        </p:txBody>
      </p:sp>
      <p:sp>
        <p:nvSpPr>
          <p:cNvPr id="3" name="Content Placeholder 2">
            <a:extLst>
              <a:ext uri="{FF2B5EF4-FFF2-40B4-BE49-F238E27FC236}">
                <a16:creationId xmlns:a16="http://schemas.microsoft.com/office/drawing/2014/main" id="{C5875BED-5D21-479C-80C3-BE961ACD3F1E}"/>
              </a:ext>
            </a:extLst>
          </p:cNvPr>
          <p:cNvSpPr>
            <a:spLocks noGrp="1"/>
          </p:cNvSpPr>
          <p:nvPr>
            <p:ph idx="1"/>
          </p:nvPr>
        </p:nvSpPr>
        <p:spPr>
          <a:xfrm>
            <a:off x="838200" y="1508882"/>
            <a:ext cx="10285071" cy="4656507"/>
          </a:xfrm>
        </p:spPr>
        <p:txBody>
          <a:bodyPr>
            <a:normAutofit fontScale="85000" lnSpcReduction="20000"/>
          </a:bodyPr>
          <a:lstStyle/>
          <a:p>
            <a:r>
              <a:rPr lang="en-US" dirty="0"/>
              <a:t>The Leadership in Compassion and Artificial Intelligence Fellowship takes high potential emerging leaders and provides them with an opportunity to hone their skills to lead in a rapid changing health care system.  AMS Healthcare aims to provide Fellows with the time and experience that will enable them to lead in advancing humanistic and compassionate care and in contributing to system change to better meet the differing needs of our richly diverse Canadian population. </a:t>
            </a:r>
          </a:p>
          <a:p>
            <a:r>
              <a:rPr lang="en-US" dirty="0"/>
              <a:t>AMS Healthcare invites health professionals, educators, academics and clinicians of all disciplines to explore and lead our understanding of the various aspects of compassionate care in the light of emerging disruptive healthcare technologies (AI, ML and Digital tech) to better enable healthcare’s compassionate purpose. </a:t>
            </a:r>
          </a:p>
          <a:p>
            <a:r>
              <a:rPr lang="en-US" dirty="0"/>
              <a:t>AMS Healthcare will focus on achieving measurable impact and value to the healthcare system by using its position, reputation, networks, and resources to focus on building health leadership able to excel in a rapidly evolving system of care. </a:t>
            </a:r>
          </a:p>
        </p:txBody>
      </p:sp>
      <p:pic>
        <p:nvPicPr>
          <p:cNvPr id="5" name="Picture 4">
            <a:extLst>
              <a:ext uri="{FF2B5EF4-FFF2-40B4-BE49-F238E27FC236}">
                <a16:creationId xmlns:a16="http://schemas.microsoft.com/office/drawing/2014/main" id="{A3672CC6-3BBB-466D-8B11-221E995AF086}"/>
              </a:ext>
            </a:extLst>
          </p:cNvPr>
          <p:cNvPicPr>
            <a:picLocks noChangeAspect="1"/>
          </p:cNvPicPr>
          <p:nvPr/>
        </p:nvPicPr>
        <p:blipFill>
          <a:blip r:embed="rId3"/>
          <a:stretch>
            <a:fillRect/>
          </a:stretch>
        </p:blipFill>
        <p:spPr>
          <a:xfrm>
            <a:off x="7996018" y="6311900"/>
            <a:ext cx="3258517" cy="474751"/>
          </a:xfrm>
          <a:prstGeom prst="rect">
            <a:avLst/>
          </a:prstGeom>
        </p:spPr>
      </p:pic>
    </p:spTree>
    <p:extLst>
      <p:ext uri="{BB962C8B-B14F-4D97-AF65-F5344CB8AC3E}">
        <p14:creationId xmlns:p14="http://schemas.microsoft.com/office/powerpoint/2010/main" val="400512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98F1-D3FB-3847-9FC9-20F95E1B41FB}"/>
              </a:ext>
            </a:extLst>
          </p:cNvPr>
          <p:cNvSpPr>
            <a:spLocks noGrp="1"/>
          </p:cNvSpPr>
          <p:nvPr>
            <p:ph type="title"/>
          </p:nvPr>
        </p:nvSpPr>
        <p:spPr/>
        <p:txBody>
          <a:bodyPr/>
          <a:lstStyle/>
          <a:p>
            <a:r>
              <a:rPr lang="en-US" b="1" dirty="0"/>
              <a:t>Goals/objectives</a:t>
            </a:r>
            <a:endParaRPr lang="en-CA" b="1" dirty="0"/>
          </a:p>
        </p:txBody>
      </p:sp>
      <p:sp>
        <p:nvSpPr>
          <p:cNvPr id="3" name="Content Placeholder 2">
            <a:extLst>
              <a:ext uri="{FF2B5EF4-FFF2-40B4-BE49-F238E27FC236}">
                <a16:creationId xmlns:a16="http://schemas.microsoft.com/office/drawing/2014/main" id="{FC1DA77E-DA85-37F9-8A29-F16F6A3D9FE2}"/>
              </a:ext>
            </a:extLst>
          </p:cNvPr>
          <p:cNvSpPr>
            <a:spLocks noGrp="1"/>
          </p:cNvSpPr>
          <p:nvPr>
            <p:ph idx="1"/>
          </p:nvPr>
        </p:nvSpPr>
        <p:spPr/>
        <p:txBody>
          <a:bodyPr>
            <a:normAutofit/>
          </a:bodyPr>
          <a:lstStyle/>
          <a:p>
            <a:pPr marL="0" indent="0">
              <a:buNone/>
            </a:pPr>
            <a:r>
              <a:rPr lang="en-US" dirty="0"/>
              <a:t>Fellowship</a:t>
            </a:r>
          </a:p>
          <a:p>
            <a:r>
              <a:rPr lang="en-US" dirty="0"/>
              <a:t>Development of scholars and researchers to lead in AI/Digital and compassionate care by supporting experiential learning opportunities and competency development </a:t>
            </a:r>
          </a:p>
          <a:p>
            <a:pPr marL="0" indent="0">
              <a:buNone/>
            </a:pPr>
            <a:endParaRPr lang="en-US" dirty="0"/>
          </a:p>
          <a:p>
            <a:pPr marL="0" indent="0">
              <a:buNone/>
            </a:pPr>
            <a:r>
              <a:rPr lang="en-US" dirty="0"/>
              <a:t>Small Grant</a:t>
            </a:r>
          </a:p>
          <a:p>
            <a:r>
              <a:rPr lang="en-US" dirty="0"/>
              <a:t>The Small Grant Program is expected to support research, knowledge translation, and spread and scale activities related to compassion and technology </a:t>
            </a:r>
          </a:p>
          <a:p>
            <a:endParaRPr lang="en-CA" dirty="0"/>
          </a:p>
        </p:txBody>
      </p:sp>
    </p:spTree>
    <p:extLst>
      <p:ext uri="{BB962C8B-B14F-4D97-AF65-F5344CB8AC3E}">
        <p14:creationId xmlns:p14="http://schemas.microsoft.com/office/powerpoint/2010/main" val="2164135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98F1-D3FB-3847-9FC9-20F95E1B41FB}"/>
              </a:ext>
            </a:extLst>
          </p:cNvPr>
          <p:cNvSpPr>
            <a:spLocks noGrp="1"/>
          </p:cNvSpPr>
          <p:nvPr>
            <p:ph type="title"/>
          </p:nvPr>
        </p:nvSpPr>
        <p:spPr/>
        <p:txBody>
          <a:bodyPr/>
          <a:lstStyle/>
          <a:p>
            <a:r>
              <a:rPr lang="en-US" b="1" dirty="0"/>
              <a:t>Audience and Impacts </a:t>
            </a:r>
            <a:endParaRPr lang="en-CA" b="1" dirty="0"/>
          </a:p>
        </p:txBody>
      </p:sp>
      <p:sp>
        <p:nvSpPr>
          <p:cNvPr id="3" name="Content Placeholder 2">
            <a:extLst>
              <a:ext uri="{FF2B5EF4-FFF2-40B4-BE49-F238E27FC236}">
                <a16:creationId xmlns:a16="http://schemas.microsoft.com/office/drawing/2014/main" id="{FC1DA77E-DA85-37F9-8A29-F16F6A3D9FE2}"/>
              </a:ext>
            </a:extLst>
          </p:cNvPr>
          <p:cNvSpPr>
            <a:spLocks noGrp="1"/>
          </p:cNvSpPr>
          <p:nvPr>
            <p:ph idx="1"/>
          </p:nvPr>
        </p:nvSpPr>
        <p:spPr/>
        <p:txBody>
          <a:bodyPr>
            <a:normAutofit/>
          </a:bodyPr>
          <a:lstStyle/>
          <a:p>
            <a:pPr marL="0" indent="0">
              <a:buNone/>
            </a:pPr>
            <a:r>
              <a:rPr lang="en-US" dirty="0"/>
              <a:t>Target audience</a:t>
            </a:r>
          </a:p>
          <a:p>
            <a:r>
              <a:rPr lang="en-US" dirty="0"/>
              <a:t>diverse scholars, researchers, educators and clinicians (across different health disciplines and including technology).</a:t>
            </a:r>
          </a:p>
          <a:p>
            <a:pPr marL="0" indent="0">
              <a:buNone/>
            </a:pPr>
            <a:endParaRPr lang="en-US" dirty="0"/>
          </a:p>
          <a:p>
            <a:pPr marL="0" indent="0">
              <a:buNone/>
            </a:pPr>
            <a:r>
              <a:rPr lang="en-US" dirty="0"/>
              <a:t>Desired impacts</a:t>
            </a:r>
          </a:p>
          <a:p>
            <a:r>
              <a:rPr lang="en-US" dirty="0"/>
              <a:t>creation a community of practice with leaders and scholars to advance our understanding and ultimately practice of compassionate care in a technological world.</a:t>
            </a:r>
          </a:p>
          <a:p>
            <a:endParaRPr lang="en-CA" dirty="0"/>
          </a:p>
        </p:txBody>
      </p:sp>
    </p:spTree>
    <p:extLst>
      <p:ext uri="{BB962C8B-B14F-4D97-AF65-F5344CB8AC3E}">
        <p14:creationId xmlns:p14="http://schemas.microsoft.com/office/powerpoint/2010/main" val="5821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4B6B226-B7EA-4EFF-84F8-043AF98F4843}"/>
              </a:ext>
            </a:extLst>
          </p:cNvPr>
          <p:cNvSpPr>
            <a:spLocks noGrp="1"/>
          </p:cNvSpPr>
          <p:nvPr>
            <p:ph type="title"/>
          </p:nvPr>
        </p:nvSpPr>
        <p:spPr>
          <a:xfrm>
            <a:off x="512618" y="365126"/>
            <a:ext cx="10841182" cy="826366"/>
          </a:xfrm>
        </p:spPr>
        <p:txBody>
          <a:bodyPr/>
          <a:lstStyle/>
          <a:p>
            <a:r>
              <a:rPr lang="en-US" b="1" dirty="0">
                <a:latin typeface="+mn-lt"/>
              </a:rPr>
              <a:t>Spend some time on the AMS website!</a:t>
            </a:r>
            <a:endParaRPr lang="en-CA" b="1" dirty="0">
              <a:latin typeface="+mn-lt"/>
            </a:endParaRPr>
          </a:p>
        </p:txBody>
      </p:sp>
      <p:pic>
        <p:nvPicPr>
          <p:cNvPr id="6" name="Content Placeholder 5">
            <a:extLst>
              <a:ext uri="{FF2B5EF4-FFF2-40B4-BE49-F238E27FC236}">
                <a16:creationId xmlns:a16="http://schemas.microsoft.com/office/drawing/2014/main" id="{C7110674-0B39-4DCE-B3E9-0A8738EF9662}"/>
              </a:ext>
            </a:extLst>
          </p:cNvPr>
          <p:cNvPicPr>
            <a:picLocks noGrp="1" noChangeAspect="1"/>
          </p:cNvPicPr>
          <p:nvPr>
            <p:ph sz="half" idx="1"/>
          </p:nvPr>
        </p:nvPicPr>
        <p:blipFill rotWithShape="1">
          <a:blip r:embed="rId3"/>
          <a:stretch/>
        </p:blipFill>
        <p:spPr>
          <a:xfrm>
            <a:off x="559611" y="1605516"/>
            <a:ext cx="5181600" cy="2914650"/>
          </a:xfrm>
        </p:spPr>
      </p:pic>
      <p:sp>
        <p:nvSpPr>
          <p:cNvPr id="9" name="Content Placeholder 8">
            <a:extLst>
              <a:ext uri="{FF2B5EF4-FFF2-40B4-BE49-F238E27FC236}">
                <a16:creationId xmlns:a16="http://schemas.microsoft.com/office/drawing/2014/main" id="{A9C11C35-5A2A-40FE-9840-BC68A3D2E141}"/>
              </a:ext>
            </a:extLst>
          </p:cNvPr>
          <p:cNvSpPr>
            <a:spLocks noGrp="1"/>
          </p:cNvSpPr>
          <p:nvPr>
            <p:ph sz="half" idx="2"/>
          </p:nvPr>
        </p:nvSpPr>
        <p:spPr>
          <a:xfrm>
            <a:off x="6557020" y="1605516"/>
            <a:ext cx="4697515" cy="4465675"/>
          </a:xfrm>
        </p:spPr>
        <p:txBody>
          <a:bodyPr/>
          <a:lstStyle/>
          <a:p>
            <a:r>
              <a:rPr lang="en-US" dirty="0"/>
              <a:t>Overview of funding streams</a:t>
            </a:r>
          </a:p>
          <a:p>
            <a:r>
              <a:rPr lang="en-US" dirty="0"/>
              <a:t>Eligibility</a:t>
            </a:r>
          </a:p>
          <a:p>
            <a:r>
              <a:rPr lang="en-US" dirty="0"/>
              <a:t>Key Dates</a:t>
            </a:r>
          </a:p>
          <a:p>
            <a:r>
              <a:rPr lang="en-US" dirty="0"/>
              <a:t>Resources</a:t>
            </a:r>
          </a:p>
          <a:p>
            <a:pPr lvl="1"/>
            <a:r>
              <a:rPr lang="en-US" dirty="0"/>
              <a:t>Videos</a:t>
            </a:r>
          </a:p>
          <a:p>
            <a:pPr lvl="1"/>
            <a:r>
              <a:rPr lang="en-US" dirty="0"/>
              <a:t>Book chapter (downloadable)</a:t>
            </a:r>
          </a:p>
          <a:p>
            <a:pPr lvl="1"/>
            <a:r>
              <a:rPr lang="en-US" dirty="0"/>
              <a:t>Podcasts </a:t>
            </a:r>
          </a:p>
          <a:p>
            <a:r>
              <a:rPr lang="en-US" dirty="0"/>
              <a:t>Past Awardees</a:t>
            </a:r>
          </a:p>
          <a:p>
            <a:r>
              <a:rPr lang="en-US" dirty="0"/>
              <a:t>Links to OSSU</a:t>
            </a:r>
            <a:endParaRPr lang="en-CA" dirty="0"/>
          </a:p>
        </p:txBody>
      </p:sp>
      <p:pic>
        <p:nvPicPr>
          <p:cNvPr id="5" name="Picture 4">
            <a:extLst>
              <a:ext uri="{FF2B5EF4-FFF2-40B4-BE49-F238E27FC236}">
                <a16:creationId xmlns:a16="http://schemas.microsoft.com/office/drawing/2014/main" id="{A3672CC6-3BBB-466D-8B11-221E995AF086}"/>
              </a:ext>
            </a:extLst>
          </p:cNvPr>
          <p:cNvPicPr>
            <a:picLocks noChangeAspect="1"/>
          </p:cNvPicPr>
          <p:nvPr/>
        </p:nvPicPr>
        <p:blipFill>
          <a:blip r:embed="rId4"/>
          <a:stretch>
            <a:fillRect/>
          </a:stretch>
        </p:blipFill>
        <p:spPr>
          <a:xfrm>
            <a:off x="7996018" y="6311900"/>
            <a:ext cx="3258517" cy="474751"/>
          </a:xfrm>
          <a:prstGeom prst="rect">
            <a:avLst/>
          </a:prstGeom>
        </p:spPr>
      </p:pic>
      <p:sp>
        <p:nvSpPr>
          <p:cNvPr id="7" name="TextBox 6">
            <a:extLst>
              <a:ext uri="{FF2B5EF4-FFF2-40B4-BE49-F238E27FC236}">
                <a16:creationId xmlns:a16="http://schemas.microsoft.com/office/drawing/2014/main" id="{218ECFA4-4424-468D-8BAC-1211002545FE}"/>
              </a:ext>
            </a:extLst>
          </p:cNvPr>
          <p:cNvSpPr txBox="1"/>
          <p:nvPr/>
        </p:nvSpPr>
        <p:spPr>
          <a:xfrm>
            <a:off x="1028344" y="4934190"/>
            <a:ext cx="4244135" cy="1477328"/>
          </a:xfrm>
          <a:prstGeom prst="rect">
            <a:avLst/>
          </a:prstGeom>
          <a:noFill/>
        </p:spPr>
        <p:txBody>
          <a:bodyPr wrap="square" rtlCol="0">
            <a:spAutoFit/>
          </a:bodyPr>
          <a:lstStyle/>
          <a:p>
            <a:r>
              <a:rPr lang="en-CA" dirty="0">
                <a:hlinkClick r:id="rId5"/>
              </a:rPr>
              <a:t>https://www.ams-inc.on.ca/2022-funding-opportunities/</a:t>
            </a:r>
            <a:endParaRPr lang="en-CA" dirty="0"/>
          </a:p>
          <a:p>
            <a:endParaRPr lang="en-CA" dirty="0"/>
          </a:p>
          <a:p>
            <a:r>
              <a:rPr lang="en-CA" dirty="0">
                <a:hlinkClick r:id="rId6"/>
              </a:rPr>
              <a:t>https://www.ams-inc.on.ca/ams-podcast-good-tech-compassionate-healthcare/</a:t>
            </a:r>
            <a:endParaRPr lang="en-CA" dirty="0"/>
          </a:p>
        </p:txBody>
      </p:sp>
    </p:spTree>
    <p:extLst>
      <p:ext uri="{BB962C8B-B14F-4D97-AF65-F5344CB8AC3E}">
        <p14:creationId xmlns:p14="http://schemas.microsoft.com/office/powerpoint/2010/main" val="3161247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2750</TotalTime>
  <Words>2397</Words>
  <Application>Microsoft Office PowerPoint</Application>
  <PresentationFormat>Widescreen</PresentationFormat>
  <Paragraphs>211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AMS Healthcare</vt:lpstr>
      <vt:lpstr>Compassionate Care in a Technological World</vt:lpstr>
      <vt:lpstr>AMS Compassion and AI Program</vt:lpstr>
      <vt:lpstr>Goals/objectives</vt:lpstr>
      <vt:lpstr>Audience and Impacts </vt:lpstr>
      <vt:lpstr>Spend some time on the AMS website!</vt:lpstr>
      <vt:lpstr>PowerPoint Presentation</vt:lpstr>
      <vt:lpstr>AMS – Fellowship</vt:lpstr>
      <vt:lpstr>Important Dates</vt:lpstr>
      <vt:lpstr>Fellowship LOI Submission</vt:lpstr>
      <vt:lpstr>Budget Table and Justification</vt:lpstr>
      <vt:lpstr>Fellowship LOI Submission</vt:lpstr>
      <vt:lpstr>PowerPoint Presentation</vt:lpstr>
      <vt:lpstr>Small Grant Submission</vt:lpstr>
      <vt:lpstr>Budget Table and Justification</vt:lpstr>
      <vt:lpstr>Small Grant Submission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Riley</dc:creator>
  <cp:lastModifiedBy>Johnathan Riley</cp:lastModifiedBy>
  <cp:revision>42</cp:revision>
  <dcterms:created xsi:type="dcterms:W3CDTF">2021-03-03T11:39:37Z</dcterms:created>
  <dcterms:modified xsi:type="dcterms:W3CDTF">2023-12-20T19:39:08Z</dcterms:modified>
</cp:coreProperties>
</file>